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74" r:id="rId2"/>
    <p:sldId id="257" r:id="rId3"/>
    <p:sldId id="258" r:id="rId4"/>
    <p:sldId id="260" r:id="rId5"/>
    <p:sldId id="261" r:id="rId6"/>
    <p:sldId id="275" r:id="rId7"/>
    <p:sldId id="276" r:id="rId8"/>
    <p:sldId id="278" r:id="rId9"/>
    <p:sldId id="284" r:id="rId10"/>
    <p:sldId id="282" r:id="rId11"/>
    <p:sldId id="283" r:id="rId12"/>
    <p:sldId id="277" r:id="rId13"/>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E107C-ED93-4A33-BDE7-06881C3EC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TextBox 4">
            <a:extLst>
              <a:ext uri="{FF2B5EF4-FFF2-40B4-BE49-F238E27FC236}">
                <a16:creationId xmlns:a16="http://schemas.microsoft.com/office/drawing/2014/main" id="{EB3AF320-1C26-4954-BD56-9C5967A81CE1}"/>
              </a:ext>
            </a:extLst>
          </p:cNvPr>
          <p:cNvSpPr txBox="1"/>
          <p:nvPr/>
        </p:nvSpPr>
        <p:spPr>
          <a:xfrm>
            <a:off x="3027769" y="133181"/>
            <a:ext cx="6180967"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CHÚA NHẬT I MÙA VỌNG NĂM A</a:t>
            </a:r>
            <a:endParaRPr lang="en-US" sz="2800" b="1" dirty="0">
              <a:solidFill>
                <a:srgbClr val="C00000"/>
              </a:solidFill>
            </a:endParaRPr>
          </a:p>
        </p:txBody>
      </p:sp>
      <p:pic>
        <p:nvPicPr>
          <p:cNvPr id="6" name="Picture 5">
            <a:extLst>
              <a:ext uri="{FF2B5EF4-FFF2-40B4-BE49-F238E27FC236}">
                <a16:creationId xmlns:a16="http://schemas.microsoft.com/office/drawing/2014/main" id="{ABD97B9C-BC41-4F98-82C6-86BE5997D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05509" cy="110550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6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614994" y="978991"/>
            <a:ext cx="8261969" cy="3785652"/>
          </a:xfrm>
          <a:prstGeom prst="rect">
            <a:avLst/>
          </a:prstGeom>
          <a:noFill/>
        </p:spPr>
        <p:txBody>
          <a:bodyPr wrap="square">
            <a:spAutoFit/>
          </a:bodyPr>
          <a:lstStyle/>
          <a:p>
            <a:r>
              <a:rPr lang="vi-VN" sz="6000" b="1" i="0" dirty="0">
                <a:solidFill>
                  <a:schemeClr val="bg1"/>
                </a:solidFill>
                <a:effectLst/>
                <a:latin typeface="Arial" panose="020B0604020202020204" pitchFamily="34" charset="0"/>
              </a:rPr>
              <a:t>Chúa sẽ ban cho mọi điều thiên hảo, và Đất Nước chúng con sẽ sinh bông trái.</a:t>
            </a:r>
            <a:endParaRPr lang="en-US" sz="6000" b="1" dirty="0">
              <a:solidFill>
                <a:schemeClr val="bg1"/>
              </a:solidFill>
            </a:endParaRPr>
          </a:p>
        </p:txBody>
      </p:sp>
    </p:spTree>
    <p:extLst>
      <p:ext uri="{BB962C8B-B14F-4D97-AF65-F5344CB8AC3E}">
        <p14:creationId xmlns:p14="http://schemas.microsoft.com/office/powerpoint/2010/main" val="352142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E107C-ED93-4A33-BDE7-06881C3EC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TextBox 4">
            <a:extLst>
              <a:ext uri="{FF2B5EF4-FFF2-40B4-BE49-F238E27FC236}">
                <a16:creationId xmlns:a16="http://schemas.microsoft.com/office/drawing/2014/main" id="{EB3AF320-1C26-4954-BD56-9C5967A81CE1}"/>
              </a:ext>
            </a:extLst>
          </p:cNvPr>
          <p:cNvSpPr txBox="1"/>
          <p:nvPr/>
        </p:nvSpPr>
        <p:spPr>
          <a:xfrm>
            <a:off x="3027769" y="133181"/>
            <a:ext cx="6180967"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CHÚA NHẬT I MÙA VỌNG NĂM A</a:t>
            </a:r>
            <a:endParaRPr lang="en-US" sz="2800" b="1" dirty="0">
              <a:solidFill>
                <a:srgbClr val="C00000"/>
              </a:solidFill>
            </a:endParaRPr>
          </a:p>
        </p:txBody>
      </p:sp>
      <p:pic>
        <p:nvPicPr>
          <p:cNvPr id="6" name="Picture 5">
            <a:extLst>
              <a:ext uri="{FF2B5EF4-FFF2-40B4-BE49-F238E27FC236}">
                <a16:creationId xmlns:a16="http://schemas.microsoft.com/office/drawing/2014/main" id="{ABD97B9C-BC41-4F98-82C6-86BE5997D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05509" cy="1105509"/>
          </a:xfrm>
          <a:prstGeom prst="rect">
            <a:avLst/>
          </a:prstGeom>
        </p:spPr>
      </p:pic>
    </p:spTree>
    <p:extLst>
      <p:ext uri="{BB962C8B-B14F-4D97-AF65-F5344CB8AC3E}">
        <p14:creationId xmlns:p14="http://schemas.microsoft.com/office/powerpoint/2010/main" val="385942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1523" y="771552"/>
            <a:ext cx="8625439" cy="3785652"/>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000" b="1" i="0" dirty="0">
                <a:solidFill>
                  <a:schemeClr val="bg1"/>
                </a:solidFill>
                <a:effectLst/>
                <a:latin typeface="Arial" panose="020B0604020202020204" pitchFamily="34" charset="0"/>
                <a:cs typeface="Arial" panose="020B0604020202020204" pitchFamily="34" charset="0"/>
              </a:rPr>
              <a:t>Lạy Chúa, con vươn linh hồn lên tới Chúa, con tin cậy vào Chúa, xin đừng để con tủi hổ. Xin đừng để quân thù hoan hỉ về con, vì tất cả những ai trông cậy Chúa, sẽ chẳng hổ người.</a:t>
            </a:r>
            <a:endParaRPr lang="en-US" sz="40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372908" y="770751"/>
            <a:ext cx="8640961" cy="1938992"/>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000" b="1" i="1" dirty="0">
                <a:solidFill>
                  <a:schemeClr val="bg1"/>
                </a:solidFill>
                <a:effectLst/>
                <a:latin typeface="Arial" panose="020B0604020202020204" pitchFamily="34" charset="0"/>
              </a:rPr>
              <a:t>“Thiên Chúa quy tụ các dân tộc trong nước Người, để hưởng bình an đời đời”.</a:t>
            </a:r>
            <a:endParaRPr lang="en-US" sz="40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72908" y="151878"/>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Is 2, 1-5</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606903" y="2620730"/>
            <a:ext cx="6224798"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928" y="3241133"/>
            <a:ext cx="3527536" cy="1902367"/>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50000"/>
            <a:alphaModFix/>
          </a:blip>
          <a:srcRect/>
          <a:stretch>
            <a:fillRect/>
          </a:stretch>
        </p:blipFill>
        <p:spPr>
          <a:xfrm>
            <a:off x="-1" y="-219"/>
            <a:ext cx="9143103" cy="5143719"/>
          </a:xfrm>
          <a:prstGeom prst="rect">
            <a:avLst/>
          </a:prstGeom>
          <a:noFill/>
          <a:ln>
            <a:noFill/>
          </a:ln>
        </p:spPr>
      </p:pic>
      <p:sp>
        <p:nvSpPr>
          <p:cNvPr id="3" name="Rectangle 3"/>
          <p:cNvSpPr/>
          <p:nvPr/>
        </p:nvSpPr>
        <p:spPr>
          <a:xfrm>
            <a:off x="596523" y="1723153"/>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1" i="0" dirty="0">
                <a:solidFill>
                  <a:schemeClr val="bg1"/>
                </a:solidFill>
                <a:effectLst/>
                <a:latin typeface="Arial" panose="020B0604020202020204" pitchFamily="34" charset="0"/>
              </a:rPr>
              <a:t>Tôi vui mừng khi người ta nói với tôi: “Chúng ta sẽ tiến vào nhà Chúa” (c. 1).</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0000"/>
                </a:solidFill>
                <a:uFillTx/>
                <a:latin typeface="Calibri"/>
              </a:rPr>
              <a:t>Đáp</a:t>
            </a:r>
            <a:r>
              <a:rPr lang="en-US" sz="5400" b="1" i="0" u="none" strike="noStrike" kern="1200" cap="none" spc="0" baseline="0" dirty="0">
                <a:solidFill>
                  <a:srgbClr val="FF00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05714" y="1069216"/>
            <a:ext cx="7125036" cy="646331"/>
          </a:xfrm>
          <a:prstGeom prst="rect">
            <a:avLst/>
          </a:prstGeom>
          <a:noFill/>
        </p:spPr>
        <p:txBody>
          <a:bodyPr wrap="square">
            <a:spAutoFit/>
          </a:bodyPr>
          <a:lstStyle/>
          <a:p>
            <a:r>
              <a:rPr lang="da-DK" sz="3600" b="0" i="0" dirty="0">
                <a:solidFill>
                  <a:schemeClr val="bg1"/>
                </a:solidFill>
                <a:effectLst/>
                <a:latin typeface="Arial" panose="020B0604020202020204" pitchFamily="34" charset="0"/>
              </a:rPr>
              <a:t>Tv 121, 1-2. 3-4a. 4b-5. 6-7. 8-9</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614376" y="1109132"/>
            <a:ext cx="8052193" cy="769441"/>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Phần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rỗi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gần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đến</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2" y="31942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Rm 13, 11-14</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578" y="3050698"/>
            <a:ext cx="4488809" cy="2309781"/>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728432" y="1878573"/>
            <a:ext cx="81729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Rôma.</a:t>
            </a:r>
            <a:endParaRPr lang="en-US" sz="4000" dirty="0">
              <a:solidFill>
                <a:schemeClr val="bg1"/>
              </a:solidFill>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31616" y="347115"/>
            <a:ext cx="6781800" cy="769441"/>
          </a:xfrm>
          <a:prstGeom prst="rect">
            <a:avLst/>
          </a:prstGeom>
          <a:noFill/>
        </p:spPr>
        <p:txBody>
          <a:bodyPr wrap="square" rtlCol="0">
            <a:spAutoFit/>
          </a:bodyPr>
          <a:lstStyle/>
          <a:p>
            <a:r>
              <a:rPr lang="en-US" sz="4400" b="1" i="0" dirty="0">
                <a:solidFill>
                  <a:srgbClr val="FFFF00"/>
                </a:solidFill>
                <a:effectLst/>
                <a:latin typeface="Arial" panose="020B0604020202020204" pitchFamily="34" charset="0"/>
              </a:rPr>
              <a:t>Alleluia:</a:t>
            </a:r>
            <a:r>
              <a:rPr lang="en-US" sz="4400" b="1" i="0" dirty="0">
                <a:solidFill>
                  <a:srgbClr val="FF0000"/>
                </a:solidFill>
                <a:effectLst/>
                <a:latin typeface="Arial" panose="020B0604020202020204" pitchFamily="34" charset="0"/>
              </a:rPr>
              <a:t> </a:t>
            </a:r>
            <a:r>
              <a:rPr lang="en-US" sz="4400" b="0" i="0" dirty="0">
                <a:solidFill>
                  <a:schemeClr val="bg1"/>
                </a:solidFill>
                <a:effectLst/>
                <a:latin typeface="Arial" panose="020B0604020202020204" pitchFamily="34" charset="0"/>
              </a:rPr>
              <a:t>Tv 84, 8</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81100"/>
            <a:ext cx="8534400" cy="3962400"/>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b="0" i="0" dirty="0">
                <a:solidFill>
                  <a:srgbClr val="333333"/>
                </a:solidFill>
                <a:latin typeface="+mn-lt"/>
              </a:rPr>
              <a:t> </a:t>
            </a:r>
            <a:r>
              <a:rPr lang="vi-VN" sz="4400" b="0" i="0" dirty="0">
                <a:solidFill>
                  <a:srgbClr val="333333"/>
                </a:solidFill>
                <a:effectLst/>
                <a:latin typeface="Arial" panose="020B0604020202020204" pitchFamily="34" charset="0"/>
              </a:rPr>
              <a:t> </a:t>
            </a:r>
            <a:r>
              <a:rPr lang="vi-VN" sz="4400" i="0" dirty="0">
                <a:solidFill>
                  <a:schemeClr val="bg1"/>
                </a:solidFill>
                <a:effectLst/>
                <a:latin typeface="Arial" panose="020B0604020202020204" pitchFamily="34" charset="0"/>
              </a:rPr>
              <a:t>– Lạy Chúa, xin tỏ lòng từ bi Chúa cho chúng con, và ban ơn cứu rỗi cho chúng con. –</a:t>
            </a:r>
            <a:r>
              <a:rPr lang="en-US" sz="4400" i="0" dirty="0">
                <a:solidFill>
                  <a:schemeClr val="bg1"/>
                </a:solidFill>
                <a:effectLst/>
                <a:latin typeface="Arial" panose="020B0604020202020204" pitchFamily="34"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E107C-ED93-4A33-BDE7-06881C3EC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TextBox 4">
            <a:extLst>
              <a:ext uri="{FF2B5EF4-FFF2-40B4-BE49-F238E27FC236}">
                <a16:creationId xmlns:a16="http://schemas.microsoft.com/office/drawing/2014/main" id="{EB3AF320-1C26-4954-BD56-9C5967A81CE1}"/>
              </a:ext>
            </a:extLst>
          </p:cNvPr>
          <p:cNvSpPr txBox="1"/>
          <p:nvPr/>
        </p:nvSpPr>
        <p:spPr>
          <a:xfrm>
            <a:off x="3367635" y="362938"/>
            <a:ext cx="6180967" cy="646331"/>
          </a:xfrm>
          <a:prstGeom prst="rect">
            <a:avLst/>
          </a:prstGeom>
          <a:noFill/>
        </p:spPr>
        <p:txBody>
          <a:bodyPr wrap="square">
            <a:spAutoFit/>
          </a:bodyPr>
          <a:lstStyle/>
          <a:p>
            <a:r>
              <a:rPr lang="en-US" sz="3600" b="1" i="0" dirty="0" err="1">
                <a:solidFill>
                  <a:srgbClr val="C00000"/>
                </a:solidFill>
                <a:effectLst/>
                <a:latin typeface="Arial" panose="020B0604020202020204" pitchFamily="34" charset="0"/>
              </a:rPr>
              <a:t>Phúc</a:t>
            </a:r>
            <a:r>
              <a:rPr lang="en-US" sz="3600" b="1" i="0" dirty="0">
                <a:solidFill>
                  <a:srgbClr val="C00000"/>
                </a:solidFill>
                <a:effectLst/>
                <a:latin typeface="Arial" panose="020B0604020202020204" pitchFamily="34" charset="0"/>
              </a:rPr>
              <a:t> </a:t>
            </a:r>
            <a:r>
              <a:rPr lang="en-US" sz="3600" b="1" i="0" dirty="0" err="1">
                <a:solidFill>
                  <a:srgbClr val="C00000"/>
                </a:solidFill>
                <a:effectLst/>
                <a:latin typeface="Arial" panose="020B0604020202020204" pitchFamily="34" charset="0"/>
              </a:rPr>
              <a:t>Âm</a:t>
            </a:r>
            <a:r>
              <a:rPr lang="en-US" sz="3600" b="1" i="0" dirty="0">
                <a:solidFill>
                  <a:srgbClr val="C00000"/>
                </a:solidFill>
                <a:effectLst/>
                <a:latin typeface="Arial" panose="020B0604020202020204" pitchFamily="34" charset="0"/>
              </a:rPr>
              <a:t>: Mt 24, 37-44</a:t>
            </a:r>
            <a:endParaRPr lang="en-US" sz="3600" b="1" dirty="0">
              <a:solidFill>
                <a:srgbClr val="C00000"/>
              </a:solidFill>
            </a:endParaRPr>
          </a:p>
        </p:txBody>
      </p:sp>
      <p:pic>
        <p:nvPicPr>
          <p:cNvPr id="6" name="Picture 5">
            <a:extLst>
              <a:ext uri="{FF2B5EF4-FFF2-40B4-BE49-F238E27FC236}">
                <a16:creationId xmlns:a16="http://schemas.microsoft.com/office/drawing/2014/main" id="{ABD97B9C-BC41-4F98-82C6-86BE5997D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05509" cy="1105509"/>
          </a:xfrm>
          <a:prstGeom prst="rect">
            <a:avLst/>
          </a:prstGeom>
        </p:spPr>
      </p:pic>
    </p:spTree>
    <p:extLst>
      <p:ext uri="{BB962C8B-B14F-4D97-AF65-F5344CB8AC3E}">
        <p14:creationId xmlns:p14="http://schemas.microsoft.com/office/powerpoint/2010/main" val="159383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praying with his hands together&#10;&#10;Description automatically generated">
            <a:extLst>
              <a:ext uri="{FF2B5EF4-FFF2-40B4-BE49-F238E27FC236}">
                <a16:creationId xmlns:a16="http://schemas.microsoft.com/office/drawing/2014/main" id="{C7DD3E15-360C-4C9A-B4C6-2C873049C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45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233</Words>
  <Application>Microsoft Office PowerPoint</Application>
  <PresentationFormat>On-screen Show (16:9)</PresentationFormat>
  <Paragraphs>20</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Albany</vt:lpstr>
      <vt:lpstr>Arial</vt:lpstr>
      <vt:lpstr>Calibri</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47</cp:revision>
  <dcterms:created xsi:type="dcterms:W3CDTF">2018-11-13T15:52:26Z</dcterms:created>
  <dcterms:modified xsi:type="dcterms:W3CDTF">2025-11-21T00:47:40Z</dcterms:modified>
</cp:coreProperties>
</file>