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293" r:id="rId7"/>
    <p:sldId id="278" r:id="rId8"/>
    <p:sldId id="282" r:id="rId9"/>
    <p:sldId id="283" r:id="rId10"/>
    <p:sldId id="294"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48"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4FE51D89-FEC1-4F8E-B4AF-7D96C36FDD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538" y="133350"/>
            <a:ext cx="1105509" cy="1105509"/>
          </a:xfrm>
          <a:prstGeom prst="rect">
            <a:avLst/>
          </a:prstGeom>
        </p:spPr>
      </p:pic>
      <p:pic>
        <p:nvPicPr>
          <p:cNvPr id="4" name="Picture 3">
            <a:extLst>
              <a:ext uri="{FF2B5EF4-FFF2-40B4-BE49-F238E27FC236}">
                <a16:creationId xmlns:a16="http://schemas.microsoft.com/office/drawing/2014/main" id="{59FDBBB1-BE7F-456C-A657-0DEEC88ECB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35A543CB-95B6-4E0E-B493-7CB27FE2F596}"/>
              </a:ext>
            </a:extLst>
          </p:cNvPr>
          <p:cNvSpPr txBox="1"/>
          <p:nvPr/>
        </p:nvSpPr>
        <p:spPr>
          <a:xfrm>
            <a:off x="2225309" y="3580389"/>
            <a:ext cx="6562641"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BA TUẦN IV MÙA VỌNG NĂM A</a:t>
            </a:r>
            <a:endParaRPr lang="en-US" sz="2800" b="1" dirty="0">
              <a:solidFill>
                <a:srgbClr val="FFFF00"/>
              </a:solidFill>
            </a:endParaRPr>
          </a:p>
        </p:txBody>
      </p:sp>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4FE51D89-FEC1-4F8E-B4AF-7D96C36FDD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538" y="133350"/>
            <a:ext cx="1105509" cy="1105509"/>
          </a:xfrm>
          <a:prstGeom prst="rect">
            <a:avLst/>
          </a:prstGeom>
        </p:spPr>
      </p:pic>
      <p:pic>
        <p:nvPicPr>
          <p:cNvPr id="4" name="Picture 3">
            <a:extLst>
              <a:ext uri="{FF2B5EF4-FFF2-40B4-BE49-F238E27FC236}">
                <a16:creationId xmlns:a16="http://schemas.microsoft.com/office/drawing/2014/main" id="{59FDBBB1-BE7F-456C-A657-0DEEC88ECB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35A543CB-95B6-4E0E-B493-7CB27FE2F596}"/>
              </a:ext>
            </a:extLst>
          </p:cNvPr>
          <p:cNvSpPr txBox="1"/>
          <p:nvPr/>
        </p:nvSpPr>
        <p:spPr>
          <a:xfrm>
            <a:off x="2225309" y="3580389"/>
            <a:ext cx="6562641"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BA TUẦN IV MÙA VỌNG NĂM A</a:t>
            </a:r>
            <a:endParaRPr lang="en-US" sz="2800" b="1" dirty="0">
              <a:solidFill>
                <a:srgbClr val="FFFF00"/>
              </a:solidFill>
            </a:endParaRPr>
          </a:p>
        </p:txBody>
      </p:sp>
    </p:spTree>
    <p:extLst>
      <p:ext uri="{BB962C8B-B14F-4D97-AF65-F5344CB8AC3E}">
        <p14:creationId xmlns:p14="http://schemas.microsoft.com/office/powerpoint/2010/main" val="2424161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340200" y="1058438"/>
            <a:ext cx="8625439" cy="3477875"/>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400" b="1" i="0" dirty="0">
                <a:solidFill>
                  <a:schemeClr val="bg1"/>
                </a:solidFill>
                <a:effectLst/>
                <a:latin typeface="Arial" panose="020B0604020202020204" pitchFamily="34" charset="0"/>
              </a:rPr>
              <a:t>Một trẻ thơ sẽ chào đời để cứu ta và được gọi là Thiên Chúa, là Đấng uy hùng. Mọi sắc tộc trần gian, nhờ Người được chúc phúc.</a:t>
            </a:r>
            <a:endParaRPr lang="en-US" sz="44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667000" y="170797"/>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372908" y="1256273"/>
            <a:ext cx="8640961" cy="1384995"/>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0" i="1" dirty="0">
                <a:solidFill>
                  <a:srgbClr val="333333"/>
                </a:solidFill>
                <a:effectLst/>
                <a:latin typeface="Arial" panose="020B0604020202020204" pitchFamily="34" charset="0"/>
              </a:rPr>
              <a:t>“</a:t>
            </a:r>
            <a:r>
              <a:rPr lang="vi-VN" sz="4000" b="1" i="1" dirty="0">
                <a:solidFill>
                  <a:schemeClr val="bg1"/>
                </a:solidFill>
                <a:effectLst/>
                <a:latin typeface="Arial" panose="020B0604020202020204" pitchFamily="34" charset="0"/>
              </a:rPr>
              <a:t>Ta sẽ sai tiên tri Êlia đến cùng các ngươi trước ngày Chúa đến”.</a:t>
            </a:r>
            <a:endParaRPr lang="en-US" sz="40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72908" y="151878"/>
            <a:ext cx="8229600" cy="1323439"/>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de-DE" sz="4000" b="0" i="0" dirty="0">
                <a:solidFill>
                  <a:schemeClr val="bg1"/>
                </a:solidFill>
                <a:effectLst/>
                <a:latin typeface="Arial" panose="020B0604020202020204" pitchFamily="34" charset="0"/>
              </a:rPr>
              <a:t>Ml 3, 1-4; 4, 5-6 (Hr 3, 1-4, 23-24)</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457200" y="2571750"/>
            <a:ext cx="8229599"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Tiên</a:t>
            </a:r>
            <a:r>
              <a:rPr lang="en-US" sz="4000" b="0" i="0" dirty="0">
                <a:solidFill>
                  <a:schemeClr val="bg1"/>
                </a:solidFill>
                <a:effectLst/>
                <a:latin typeface="Arial" panose="020B0604020202020204" pitchFamily="34" charset="0"/>
              </a:rPr>
              <a:t> tri </a:t>
            </a:r>
            <a:r>
              <a:rPr lang="en-US" sz="4000" b="0" i="0" dirty="0" err="1">
                <a:solidFill>
                  <a:schemeClr val="bg1"/>
                </a:solidFill>
                <a:effectLst/>
                <a:latin typeface="Arial" panose="020B0604020202020204" pitchFamily="34" charset="0"/>
              </a:rPr>
              <a:t>Malakhi</a:t>
            </a:r>
            <a:r>
              <a:rPr lang="en-US" sz="4000" b="0" i="0" dirty="0">
                <a:solidFill>
                  <a:schemeClr val="bg1"/>
                </a:solidFill>
                <a:effectLst/>
                <a:latin typeface="Arial" panose="020B0604020202020204" pitchFamily="34"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73783" y="3447929"/>
            <a:ext cx="3579221" cy="1930240"/>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596523" y="1723153"/>
            <a:ext cx="8063344"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Hãy nhìn xem và hãy ngẩng đầu lên, vì ơn cứu chuộc các ngươi đã gần đến</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de-DE" sz="3600" b="0" i="0" dirty="0">
                <a:solidFill>
                  <a:schemeClr val="bg1"/>
                </a:solidFill>
                <a:effectLst/>
                <a:latin typeface="Arial" panose="020B0604020202020204" pitchFamily="34" charset="0"/>
              </a:rPr>
              <a:t>Tv 24, 4bc-5ab. 8-9. 10 và 14</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30247"/>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Lạy</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Ðức</a:t>
            </a:r>
            <a:r>
              <a:rPr lang="en-US" sz="4400" i="0" dirty="0">
                <a:solidFill>
                  <a:schemeClr val="bg1"/>
                </a:solidFill>
                <a:effectLst/>
                <a:latin typeface="Arial" panose="020B0604020202020204" pitchFamily="34" charset="0"/>
              </a:rPr>
              <a:t> Emmanuel, </a:t>
            </a:r>
            <a:r>
              <a:rPr lang="en-US" sz="4400" i="0" dirty="0" err="1">
                <a:solidFill>
                  <a:schemeClr val="bg1"/>
                </a:solidFill>
                <a:effectLst/>
                <a:latin typeface="Arial" panose="020B0604020202020204" pitchFamily="34" charset="0"/>
              </a:rPr>
              <a:t>là</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Vua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và</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là</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Ðấng</a:t>
            </a:r>
            <a:r>
              <a:rPr lang="en-US" sz="4400" i="0" dirty="0">
                <a:solidFill>
                  <a:schemeClr val="bg1"/>
                </a:solidFill>
                <a:effectLst/>
                <a:latin typeface="Arial" panose="020B0604020202020204" pitchFamily="34" charset="0"/>
              </a:rPr>
              <a:t> ban </a:t>
            </a:r>
            <a:r>
              <a:rPr lang="en-US" sz="4400" i="0" dirty="0" err="1">
                <a:solidFill>
                  <a:schemeClr val="bg1"/>
                </a:solidFill>
                <a:effectLst/>
                <a:latin typeface="Arial" panose="020B0604020202020204" pitchFamily="34" charset="0"/>
              </a:rPr>
              <a:t>lề</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luật</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lạy</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là</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Thiên</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chúng</a:t>
            </a:r>
            <a:r>
              <a:rPr lang="en-US" sz="4400" i="0" dirty="0">
                <a:solidFill>
                  <a:schemeClr val="bg1"/>
                </a:solidFill>
                <a:effectLst/>
                <a:latin typeface="Arial" panose="020B0604020202020204" pitchFamily="34" charset="0"/>
              </a:rPr>
              <a:t> con, </a:t>
            </a:r>
            <a:r>
              <a:rPr lang="en-US" sz="4400" i="0" dirty="0" err="1">
                <a:solidFill>
                  <a:schemeClr val="bg1"/>
                </a:solidFill>
                <a:effectLst/>
                <a:latin typeface="Arial" panose="020B0604020202020204" pitchFamily="34" charset="0"/>
              </a:rPr>
              <a:t>xin</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hãy</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đến</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cứu</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độ</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chúng</a:t>
            </a:r>
            <a:r>
              <a:rPr lang="en-US" sz="4400" i="0" dirty="0">
                <a:solidFill>
                  <a:schemeClr val="bg1"/>
                </a:solidFill>
                <a:effectLst/>
                <a:latin typeface="Arial" panose="020B0604020202020204" pitchFamily="34" charset="0"/>
              </a:rPr>
              <a:t> con. – </a:t>
            </a:r>
            <a:r>
              <a:rPr lang="vi-VN" sz="4400" b="0" i="0" dirty="0">
                <a:solidFill>
                  <a:srgbClr val="333333"/>
                </a:solidFill>
                <a:effectLst/>
                <a:latin typeface="Arial" panose="020B0604020202020204" pitchFamily="34" charset="0"/>
              </a:rPr>
              <a:t>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4FE51D89-FEC1-4F8E-B4AF-7D96C36FDD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538" y="133350"/>
            <a:ext cx="1105509" cy="1105509"/>
          </a:xfrm>
          <a:prstGeom prst="rect">
            <a:avLst/>
          </a:prstGeom>
        </p:spPr>
      </p:pic>
      <p:pic>
        <p:nvPicPr>
          <p:cNvPr id="4" name="Picture 3">
            <a:extLst>
              <a:ext uri="{FF2B5EF4-FFF2-40B4-BE49-F238E27FC236}">
                <a16:creationId xmlns:a16="http://schemas.microsoft.com/office/drawing/2014/main" id="{59FDBBB1-BE7F-456C-A657-0DEEC88ECB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35A543CB-95B6-4E0E-B493-7CB27FE2F596}"/>
              </a:ext>
            </a:extLst>
          </p:cNvPr>
          <p:cNvSpPr txBox="1"/>
          <p:nvPr/>
        </p:nvSpPr>
        <p:spPr>
          <a:xfrm>
            <a:off x="3188262" y="3467100"/>
            <a:ext cx="4928050" cy="584775"/>
          </a:xfrm>
          <a:prstGeom prst="rect">
            <a:avLst/>
          </a:prstGeom>
          <a:noFill/>
        </p:spPr>
        <p:txBody>
          <a:bodyPr wrap="square">
            <a:spAutoFit/>
          </a:bodyPr>
          <a:lstStyle/>
          <a:p>
            <a:r>
              <a:rPr lang="en-US" sz="3200" b="1" i="0" dirty="0" err="1">
                <a:solidFill>
                  <a:srgbClr val="FFFF00"/>
                </a:solidFill>
                <a:effectLst/>
                <a:latin typeface="Arial" panose="020B0604020202020204" pitchFamily="34" charset="0"/>
              </a:rPr>
              <a:t>Phúc</a:t>
            </a:r>
            <a:r>
              <a:rPr lang="en-US" sz="3200" b="1" i="0" dirty="0">
                <a:solidFill>
                  <a:srgbClr val="FFFF00"/>
                </a:solidFill>
                <a:effectLst/>
                <a:latin typeface="Arial" panose="020B0604020202020204" pitchFamily="34" charset="0"/>
              </a:rPr>
              <a:t> </a:t>
            </a:r>
            <a:r>
              <a:rPr lang="en-US" sz="3200" b="1" i="0" dirty="0" err="1">
                <a:solidFill>
                  <a:srgbClr val="FFFF00"/>
                </a:solidFill>
                <a:effectLst/>
                <a:latin typeface="Arial" panose="020B0604020202020204" pitchFamily="34" charset="0"/>
              </a:rPr>
              <a:t>Âm</a:t>
            </a:r>
            <a:r>
              <a:rPr lang="en-US" sz="3200" b="1" i="0" dirty="0">
                <a:solidFill>
                  <a:srgbClr val="FFFF00"/>
                </a:solidFill>
                <a:effectLst/>
                <a:latin typeface="Arial" panose="020B0604020202020204" pitchFamily="34" charset="0"/>
              </a:rPr>
              <a:t>: Lc 1, 57-66</a:t>
            </a:r>
            <a:endParaRPr lang="en-US" sz="3200" b="1" dirty="0">
              <a:solidFill>
                <a:srgbClr val="FFFF00"/>
              </a:solidFill>
            </a:endParaRPr>
          </a:p>
        </p:txBody>
      </p:sp>
    </p:spTree>
    <p:extLst>
      <p:ext uri="{BB962C8B-B14F-4D97-AF65-F5344CB8AC3E}">
        <p14:creationId xmlns:p14="http://schemas.microsoft.com/office/powerpoint/2010/main" val="3379719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599" y="116871"/>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06346" y="986700"/>
            <a:ext cx="8731305" cy="3170099"/>
          </a:xfrm>
          <a:prstGeom prst="rect">
            <a:avLst/>
          </a:prstGeom>
          <a:noFill/>
        </p:spPr>
        <p:txBody>
          <a:bodyPr wrap="square">
            <a:spAutoFit/>
          </a:bodyPr>
          <a:lstStyle/>
          <a:p>
            <a:pPr algn="just"/>
            <a:r>
              <a:rPr lang="vi-VN" sz="4000" b="1" i="0" dirty="0">
                <a:solidFill>
                  <a:schemeClr val="bg1"/>
                </a:solidFill>
                <a:effectLst/>
                <a:latin typeface="Arial" panose="020B0604020202020204" pitchFamily="34" charset="0"/>
              </a:rPr>
              <a:t>Chúa nói: “ Này đây Ta đứng trước cửa và gõ. Ai nghe tiếng Ta và mở cửa, thì Ta sẽ vào nhà, sẽ dùng bữa với người ấy, và người ấy sẽ dùng bữa với Ta”.</a:t>
            </a:r>
            <a:endParaRPr lang="en-US" sz="40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763</TotalTime>
  <Words>217</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54</cp:revision>
  <dcterms:created xsi:type="dcterms:W3CDTF">2018-11-13T15:52:26Z</dcterms:created>
  <dcterms:modified xsi:type="dcterms:W3CDTF">2025-12-02T22:36:39Z</dcterms:modified>
</cp:coreProperties>
</file>