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295" r:id="rId7"/>
    <p:sldId id="278" r:id="rId8"/>
    <p:sldId id="282" r:id="rId9"/>
    <p:sldId id="283" r:id="rId10"/>
    <p:sldId id="296"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7E94CA58-A174-406D-B237-013AD77D0F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8873" y="222363"/>
            <a:ext cx="1056179" cy="1056179"/>
          </a:xfrm>
          <a:prstGeom prst="rect">
            <a:avLst/>
          </a:prstGeom>
        </p:spPr>
      </p:pic>
      <p:pic>
        <p:nvPicPr>
          <p:cNvPr id="3" name="Picture 2">
            <a:extLst>
              <a:ext uri="{FF2B5EF4-FFF2-40B4-BE49-F238E27FC236}">
                <a16:creationId xmlns:a16="http://schemas.microsoft.com/office/drawing/2014/main" id="{2D6DB515-C8F5-43F5-BEFE-0D74E7FC2CA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349"/>
            <a:ext cx="9144000" cy="5142151"/>
          </a:xfrm>
          <a:prstGeom prst="rect">
            <a:avLst/>
          </a:prstGeom>
        </p:spPr>
      </p:pic>
      <p:sp>
        <p:nvSpPr>
          <p:cNvPr id="8" name="TextBox 7">
            <a:extLst>
              <a:ext uri="{FF2B5EF4-FFF2-40B4-BE49-F238E27FC236}">
                <a16:creationId xmlns:a16="http://schemas.microsoft.com/office/drawing/2014/main" id="{B581E4EE-3A89-4456-90A8-B9B56091372E}"/>
              </a:ext>
            </a:extLst>
          </p:cNvPr>
          <p:cNvSpPr txBox="1"/>
          <p:nvPr/>
        </p:nvSpPr>
        <p:spPr>
          <a:xfrm>
            <a:off x="1675052" y="3272891"/>
            <a:ext cx="7088622" cy="523220"/>
          </a:xfrm>
          <a:prstGeom prst="rect">
            <a:avLst/>
          </a:prstGeom>
          <a:noFill/>
        </p:spPr>
        <p:txBody>
          <a:bodyPr wrap="square">
            <a:spAutoFit/>
          </a:bodyPr>
          <a:lstStyle/>
          <a:p>
            <a:r>
              <a:rPr lang="en-US" sz="2800" b="1" i="0" dirty="0">
                <a:solidFill>
                  <a:srgbClr val="FF0000"/>
                </a:solidFill>
                <a:effectLst/>
                <a:latin typeface="Arial" panose="020B0604020202020204" pitchFamily="34" charset="0"/>
              </a:rPr>
              <a:t>THỨ </a:t>
            </a:r>
            <a:r>
              <a:rPr lang="vi-VN" sz="2800" b="1" dirty="0">
                <a:solidFill>
                  <a:srgbClr val="FF0000"/>
                </a:solidFill>
                <a:latin typeface="Arial" panose="020B0604020202020204" pitchFamily="34" charset="0"/>
              </a:rPr>
              <a:t>BẢY</a:t>
            </a:r>
            <a:r>
              <a:rPr lang="en-US" sz="2800" b="1" i="0" dirty="0">
                <a:solidFill>
                  <a:srgbClr val="FF0000"/>
                </a:solidFill>
                <a:effectLst/>
                <a:latin typeface="Arial" panose="020B0604020202020204" pitchFamily="34" charset="0"/>
              </a:rPr>
              <a:t> TUẦN </a:t>
            </a:r>
            <a:r>
              <a:rPr lang="vi-VN" sz="2800" b="1" i="0" dirty="0">
                <a:solidFill>
                  <a:srgbClr val="FF0000"/>
                </a:solidFill>
                <a:effectLst/>
                <a:latin typeface="Arial" panose="020B0604020202020204" pitchFamily="34" charset="0"/>
              </a:rPr>
              <a:t>BÁT NHẬT GIÁNG SINH</a:t>
            </a:r>
            <a:endParaRPr lang="en-US" sz="2800" b="1" dirty="0">
              <a:solidFill>
                <a:srgbClr val="FF0000"/>
              </a:solidFill>
            </a:endParaRPr>
          </a:p>
        </p:txBody>
      </p:sp>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7E94CA58-A174-406D-B237-013AD77D0F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8873" y="222363"/>
            <a:ext cx="1056179" cy="1056179"/>
          </a:xfrm>
          <a:prstGeom prst="rect">
            <a:avLst/>
          </a:prstGeom>
        </p:spPr>
      </p:pic>
      <p:pic>
        <p:nvPicPr>
          <p:cNvPr id="3" name="Picture 2">
            <a:extLst>
              <a:ext uri="{FF2B5EF4-FFF2-40B4-BE49-F238E27FC236}">
                <a16:creationId xmlns:a16="http://schemas.microsoft.com/office/drawing/2014/main" id="{2D6DB515-C8F5-43F5-BEFE-0D74E7FC2CA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349"/>
            <a:ext cx="9144000" cy="5142151"/>
          </a:xfrm>
          <a:prstGeom prst="rect">
            <a:avLst/>
          </a:prstGeom>
        </p:spPr>
      </p:pic>
      <p:sp>
        <p:nvSpPr>
          <p:cNvPr id="8" name="TextBox 7">
            <a:extLst>
              <a:ext uri="{FF2B5EF4-FFF2-40B4-BE49-F238E27FC236}">
                <a16:creationId xmlns:a16="http://schemas.microsoft.com/office/drawing/2014/main" id="{B581E4EE-3A89-4456-90A8-B9B56091372E}"/>
              </a:ext>
            </a:extLst>
          </p:cNvPr>
          <p:cNvSpPr txBox="1"/>
          <p:nvPr/>
        </p:nvSpPr>
        <p:spPr>
          <a:xfrm>
            <a:off x="1675052" y="3272891"/>
            <a:ext cx="7088622" cy="523220"/>
          </a:xfrm>
          <a:prstGeom prst="rect">
            <a:avLst/>
          </a:prstGeom>
          <a:noFill/>
        </p:spPr>
        <p:txBody>
          <a:bodyPr wrap="square">
            <a:spAutoFit/>
          </a:bodyPr>
          <a:lstStyle/>
          <a:p>
            <a:r>
              <a:rPr lang="en-US" sz="2800" b="1" i="0" dirty="0">
                <a:solidFill>
                  <a:srgbClr val="FF0000"/>
                </a:solidFill>
                <a:effectLst/>
                <a:latin typeface="Arial" panose="020B0604020202020204" pitchFamily="34" charset="0"/>
              </a:rPr>
              <a:t>THỨ </a:t>
            </a:r>
            <a:r>
              <a:rPr lang="vi-VN" sz="2800" b="1" dirty="0">
                <a:solidFill>
                  <a:srgbClr val="FF0000"/>
                </a:solidFill>
                <a:latin typeface="Arial" panose="020B0604020202020204" pitchFamily="34" charset="0"/>
              </a:rPr>
              <a:t>BẢY</a:t>
            </a:r>
            <a:r>
              <a:rPr lang="en-US" sz="2800" b="1" i="0" dirty="0">
                <a:solidFill>
                  <a:srgbClr val="FF0000"/>
                </a:solidFill>
                <a:effectLst/>
                <a:latin typeface="Arial" panose="020B0604020202020204" pitchFamily="34" charset="0"/>
              </a:rPr>
              <a:t> TUẦN </a:t>
            </a:r>
            <a:r>
              <a:rPr lang="vi-VN" sz="2800" b="1" i="0" dirty="0">
                <a:solidFill>
                  <a:srgbClr val="FF0000"/>
                </a:solidFill>
                <a:effectLst/>
                <a:latin typeface="Arial" panose="020B0604020202020204" pitchFamily="34" charset="0"/>
              </a:rPr>
              <a:t>BÁT NHẬT GIÁNG SINH</a:t>
            </a:r>
            <a:endParaRPr lang="en-US" sz="2800" b="1" dirty="0">
              <a:solidFill>
                <a:srgbClr val="FF0000"/>
              </a:solidFill>
            </a:endParaRPr>
          </a:p>
        </p:txBody>
      </p:sp>
    </p:spTree>
    <p:extLst>
      <p:ext uri="{BB962C8B-B14F-4D97-AF65-F5344CB8AC3E}">
        <p14:creationId xmlns:p14="http://schemas.microsoft.com/office/powerpoint/2010/main" val="278651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1001794"/>
            <a:ext cx="8625439" cy="3785652"/>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000" b="1" i="0" dirty="0">
                <a:solidFill>
                  <a:schemeClr val="bg1"/>
                </a:solidFill>
                <a:effectLst/>
                <a:latin typeface="Arial" panose="020B0604020202020204" pitchFamily="34" charset="0"/>
              </a:rPr>
              <a:t>Thánh Gio-an ngả đầu vào ngực Chúa trong bữa tiệc ly. Hạnh phúc thay vị Tông đồ đã được tỏ cho biết các mầu nhiệm trên trời, và đã phổ biến lời hằng sống trên khắp thế gian.</a:t>
            </a:r>
            <a:endParaRPr lang="en-US" sz="40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667000" y="170797"/>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372908" y="770751"/>
            <a:ext cx="8640961"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1" dirty="0">
                <a:solidFill>
                  <a:schemeClr val="bg1"/>
                </a:solidFill>
                <a:effectLst/>
                <a:latin typeface="Arial" panose="020B0604020202020204" pitchFamily="34" charset="0"/>
              </a:rPr>
              <a:t>“</a:t>
            </a:r>
            <a:r>
              <a:rPr lang="en-US" sz="4400" b="1" i="1" dirty="0" err="1">
                <a:solidFill>
                  <a:schemeClr val="bg1"/>
                </a:solidFill>
                <a:effectLst/>
                <a:latin typeface="Arial" panose="020B0604020202020204" pitchFamily="34" charset="0"/>
              </a:rPr>
              <a:t>Chúng</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tôi</a:t>
            </a:r>
            <a:r>
              <a:rPr lang="en-US" sz="4400" b="1" i="1" dirty="0">
                <a:solidFill>
                  <a:schemeClr val="bg1"/>
                </a:solidFill>
                <a:effectLst/>
                <a:latin typeface="Arial" panose="020B0604020202020204" pitchFamily="34" charset="0"/>
              </a:rPr>
              <a:t> loan </a:t>
            </a:r>
            <a:r>
              <a:rPr lang="en-US" sz="4400" b="1" i="1" dirty="0" err="1">
                <a:solidFill>
                  <a:schemeClr val="bg1"/>
                </a:solidFill>
                <a:effectLst/>
                <a:latin typeface="Arial" panose="020B0604020202020204" pitchFamily="34" charset="0"/>
              </a:rPr>
              <a:t>truyền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cho</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anh</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em</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điều</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chúng</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tôi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đã</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nghe</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và</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đã</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thấy</a:t>
            </a:r>
            <a:r>
              <a:rPr lang="en-US" sz="4400" b="1" i="1" dirty="0">
                <a:solidFill>
                  <a:schemeClr val="bg1"/>
                </a:solidFill>
                <a:effectLst/>
                <a:latin typeface="Arial" panose="020B0604020202020204" pitchFamily="34" charset="0"/>
              </a:rPr>
              <a:t>”.</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72908" y="151878"/>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b="0" i="0" dirty="0">
                <a:solidFill>
                  <a:schemeClr val="bg1"/>
                </a:solidFill>
                <a:effectLst/>
                <a:latin typeface="Arial" panose="020B0604020202020204" pitchFamily="34" charset="0"/>
              </a:rPr>
              <a:t>1 Ga 1, 1-4</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372908" y="2804420"/>
            <a:ext cx="8560699" cy="1323439"/>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vi-VN" sz="4000" b="0" i="0" dirty="0">
                <a:solidFill>
                  <a:schemeClr val="bg1"/>
                </a:solidFill>
                <a:effectLst/>
                <a:latin typeface="Arial" panose="020B0604020202020204" pitchFamily="34" charset="0"/>
              </a:rPr>
              <a:t>thư </a:t>
            </a:r>
            <a:r>
              <a:rPr lang="en-US" sz="4000" b="0" i="0" dirty="0" err="1">
                <a:solidFill>
                  <a:schemeClr val="bg1"/>
                </a:solidFill>
                <a:effectLst/>
                <a:latin typeface="Arial" panose="020B0604020202020204" pitchFamily="34" charset="0"/>
              </a:rPr>
              <a:t>thứ</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nhất</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của</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Thánh</a:t>
            </a:r>
            <a:r>
              <a:rPr lang="en-US" sz="4000" b="0" i="0" dirty="0">
                <a:solidFill>
                  <a:schemeClr val="bg1"/>
                </a:solidFill>
                <a:effectLst/>
                <a:latin typeface="Arial" panose="020B0604020202020204" pitchFamily="34" charset="0"/>
              </a:rPr>
              <a:t> Gio-an </a:t>
            </a:r>
            <a:r>
              <a:rPr lang="en-US" sz="4000" b="0" i="0" dirty="0" err="1">
                <a:solidFill>
                  <a:schemeClr val="bg1"/>
                </a:solidFill>
                <a:effectLst/>
                <a:latin typeface="Arial" panose="020B0604020202020204" pitchFamily="34" charset="0"/>
              </a:rPr>
              <a:t>Tông</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đồ</a:t>
            </a:r>
            <a:r>
              <a:rPr lang="en-US" sz="4000" b="0" i="0" dirty="0">
                <a:solidFill>
                  <a:schemeClr val="bg1"/>
                </a:solidFill>
                <a:effectLst/>
                <a:latin typeface="Arial" panose="020B0604020202020204" pitchFamily="34"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59901" y="3539573"/>
            <a:ext cx="3409288" cy="1838597"/>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596523" y="1723153"/>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Người hiền đức, hãy vui mừng trong Chúa</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540328" y="1052581"/>
            <a:ext cx="8063344" cy="646331"/>
          </a:xfrm>
          <a:prstGeom prst="rect">
            <a:avLst/>
          </a:prstGeom>
          <a:noFill/>
        </p:spPr>
        <p:txBody>
          <a:bodyPr wrap="square">
            <a:spAutoFit/>
          </a:bodyPr>
          <a:lstStyle/>
          <a:p>
            <a:pPr algn="ctr"/>
            <a:r>
              <a:rPr lang="en-US" sz="3600" b="0" i="0" dirty="0">
                <a:solidFill>
                  <a:schemeClr val="bg1"/>
                </a:solidFill>
                <a:effectLst/>
                <a:latin typeface="Arial" panose="020B0604020202020204" pitchFamily="34" charset="0"/>
              </a:rPr>
              <a:t>Tv 96, 1-2. 5-6. 11-12</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744129" y="160999"/>
            <a:ext cx="7655741"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799" y="1001726"/>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Chúng</a:t>
            </a:r>
            <a:r>
              <a:rPr lang="en-US" sz="4400" i="0" dirty="0">
                <a:solidFill>
                  <a:schemeClr val="bg1"/>
                </a:solidFill>
                <a:effectLst/>
                <a:latin typeface="Arial" panose="020B0604020202020204" pitchFamily="34" charset="0"/>
              </a:rPr>
              <a:t> con ca </a:t>
            </a:r>
            <a:r>
              <a:rPr lang="en-US" sz="4400" i="0" dirty="0" err="1">
                <a:solidFill>
                  <a:schemeClr val="bg1"/>
                </a:solidFill>
                <a:effectLst/>
                <a:latin typeface="Arial" panose="020B0604020202020204" pitchFamily="34" charset="0"/>
              </a:rPr>
              <a:t>ngợi</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là</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Thiên</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lạy</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ca </a:t>
            </a:r>
            <a:r>
              <a:rPr lang="en-US" sz="4400" i="0" dirty="0" err="1">
                <a:solidFill>
                  <a:schemeClr val="bg1"/>
                </a:solidFill>
                <a:effectLst/>
                <a:latin typeface="Arial" panose="020B0604020202020204" pitchFamily="34" charset="0"/>
              </a:rPr>
              <a:t>đoàn</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vinh</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quang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của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các</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tông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đồ</a:t>
            </a:r>
            <a:r>
              <a:rPr lang="en-US" sz="4400" i="0" dirty="0">
                <a:solidFill>
                  <a:schemeClr val="bg1"/>
                </a:solidFill>
                <a:effectLst/>
                <a:latin typeface="Arial" panose="020B0604020202020204" pitchFamily="34" charset="0"/>
              </a:rPr>
              <a:t> ca </a:t>
            </a:r>
            <a:r>
              <a:rPr lang="en-US" sz="4400" i="0" dirty="0" err="1">
                <a:solidFill>
                  <a:schemeClr val="bg1"/>
                </a:solidFill>
                <a:effectLst/>
                <a:latin typeface="Arial" panose="020B0604020202020204" pitchFamily="34" charset="0"/>
              </a:rPr>
              <a:t>ngợi</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 </a:t>
            </a:r>
            <a:r>
              <a:rPr lang="vi-VN" sz="4400" i="0" dirty="0">
                <a:solidFill>
                  <a:schemeClr val="bg1"/>
                </a:solidFill>
                <a:effectLst/>
                <a:latin typeface="Arial" panose="020B0604020202020204" pitchFamily="34" charset="0"/>
              </a:rPr>
              <a:t>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7E94CA58-A174-406D-B237-013AD77D0F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8873" y="222363"/>
            <a:ext cx="1056179" cy="1056179"/>
          </a:xfrm>
          <a:prstGeom prst="rect">
            <a:avLst/>
          </a:prstGeom>
        </p:spPr>
      </p:pic>
      <p:pic>
        <p:nvPicPr>
          <p:cNvPr id="3" name="Picture 2">
            <a:extLst>
              <a:ext uri="{FF2B5EF4-FFF2-40B4-BE49-F238E27FC236}">
                <a16:creationId xmlns:a16="http://schemas.microsoft.com/office/drawing/2014/main" id="{2D6DB515-C8F5-43F5-BEFE-0D74E7FC2CA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349"/>
            <a:ext cx="9144000" cy="5142151"/>
          </a:xfrm>
          <a:prstGeom prst="rect">
            <a:avLst/>
          </a:prstGeom>
        </p:spPr>
      </p:pic>
      <p:sp>
        <p:nvSpPr>
          <p:cNvPr id="8" name="TextBox 7">
            <a:extLst>
              <a:ext uri="{FF2B5EF4-FFF2-40B4-BE49-F238E27FC236}">
                <a16:creationId xmlns:a16="http://schemas.microsoft.com/office/drawing/2014/main" id="{B581E4EE-3A89-4456-90A8-B9B56091372E}"/>
              </a:ext>
            </a:extLst>
          </p:cNvPr>
          <p:cNvSpPr txBox="1"/>
          <p:nvPr/>
        </p:nvSpPr>
        <p:spPr>
          <a:xfrm>
            <a:off x="3317735" y="3208155"/>
            <a:ext cx="4677196" cy="584775"/>
          </a:xfrm>
          <a:prstGeom prst="rect">
            <a:avLst/>
          </a:prstGeom>
          <a:noFill/>
        </p:spPr>
        <p:txBody>
          <a:bodyPr wrap="square">
            <a:spAutoFit/>
          </a:bodyPr>
          <a:lstStyle/>
          <a:p>
            <a:r>
              <a:rPr lang="nb-NO" sz="2800" b="0" i="0" dirty="0">
                <a:solidFill>
                  <a:srgbClr val="FF0000"/>
                </a:solidFill>
                <a:effectLst/>
                <a:latin typeface="Arial" panose="020B0604020202020204" pitchFamily="34" charset="0"/>
              </a:rPr>
              <a:t> </a:t>
            </a:r>
            <a:r>
              <a:rPr lang="nb-NO" sz="3200" b="1" i="0" dirty="0">
                <a:solidFill>
                  <a:srgbClr val="FFFF00"/>
                </a:solidFill>
                <a:effectLst/>
                <a:latin typeface="Arial" panose="020B0604020202020204" pitchFamily="34" charset="0"/>
              </a:rPr>
              <a:t>Phúc Âm: Ga 20, 2-8</a:t>
            </a:r>
            <a:endParaRPr lang="en-US" sz="3200" b="1" dirty="0">
              <a:solidFill>
                <a:srgbClr val="FFFF00"/>
              </a:solidFill>
            </a:endParaRPr>
          </a:p>
        </p:txBody>
      </p:sp>
    </p:spTree>
    <p:extLst>
      <p:ext uri="{BB962C8B-B14F-4D97-AF65-F5344CB8AC3E}">
        <p14:creationId xmlns:p14="http://schemas.microsoft.com/office/powerpoint/2010/main" val="377050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06347" y="1112889"/>
            <a:ext cx="8731305" cy="3477875"/>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Ngôi Lời đã làm người và ở giữa chúng ta. Từ nguồn sung mãn của Người, chúng ta đã lãnh nhận hết ơn này đến ơn khác.</a:t>
            </a:r>
            <a:endParaRPr lang="en-US" sz="4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786</TotalTime>
  <Words>188</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58</cp:revision>
  <dcterms:created xsi:type="dcterms:W3CDTF">2018-11-13T15:52:26Z</dcterms:created>
  <dcterms:modified xsi:type="dcterms:W3CDTF">2025-12-17T00:57:09Z</dcterms:modified>
</cp:coreProperties>
</file>