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05" r:id="rId7"/>
    <p:sldId id="278" r:id="rId8"/>
    <p:sldId id="282" r:id="rId9"/>
    <p:sldId id="283" r:id="rId10"/>
    <p:sldId id="306"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101CEC1-DA6A-4170-A531-653F8E88B0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968" y="157626"/>
            <a:ext cx="1105509" cy="1105509"/>
          </a:xfrm>
          <a:prstGeom prst="rect">
            <a:avLst/>
          </a:prstGeom>
        </p:spPr>
      </p:pic>
      <p:pic>
        <p:nvPicPr>
          <p:cNvPr id="3" name="Picture 2">
            <a:extLst>
              <a:ext uri="{FF2B5EF4-FFF2-40B4-BE49-F238E27FC236}">
                <a16:creationId xmlns:a16="http://schemas.microsoft.com/office/drawing/2014/main" id="{7E40692F-1BAF-4D1B-BC8D-FAEB0DB52A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406"/>
            <a:ext cx="9144000" cy="5140094"/>
          </a:xfrm>
          <a:prstGeom prst="rect">
            <a:avLst/>
          </a:prstGeom>
        </p:spPr>
      </p:pic>
      <p:sp>
        <p:nvSpPr>
          <p:cNvPr id="7" name="TextBox 6">
            <a:extLst>
              <a:ext uri="{FF2B5EF4-FFF2-40B4-BE49-F238E27FC236}">
                <a16:creationId xmlns:a16="http://schemas.microsoft.com/office/drawing/2014/main" id="{90F0FD73-DF3C-456D-AC41-3F8AA6C0E10D}"/>
              </a:ext>
            </a:extLst>
          </p:cNvPr>
          <p:cNvSpPr txBox="1"/>
          <p:nvPr/>
        </p:nvSpPr>
        <p:spPr>
          <a:xfrm>
            <a:off x="2700611" y="3171173"/>
            <a:ext cx="6139157"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THỨ BẢY SAU LỄ HIỂN LINH</a:t>
            </a:r>
            <a:endParaRPr lang="en-US" sz="32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101CEC1-DA6A-4170-A531-653F8E88B0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968" y="157626"/>
            <a:ext cx="1105509" cy="1105509"/>
          </a:xfrm>
          <a:prstGeom prst="rect">
            <a:avLst/>
          </a:prstGeom>
        </p:spPr>
      </p:pic>
      <p:pic>
        <p:nvPicPr>
          <p:cNvPr id="3" name="Picture 2">
            <a:extLst>
              <a:ext uri="{FF2B5EF4-FFF2-40B4-BE49-F238E27FC236}">
                <a16:creationId xmlns:a16="http://schemas.microsoft.com/office/drawing/2014/main" id="{7E40692F-1BAF-4D1B-BC8D-FAEB0DB52A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406"/>
            <a:ext cx="9144000" cy="5140094"/>
          </a:xfrm>
          <a:prstGeom prst="rect">
            <a:avLst/>
          </a:prstGeom>
        </p:spPr>
      </p:pic>
      <p:sp>
        <p:nvSpPr>
          <p:cNvPr id="7" name="TextBox 6">
            <a:extLst>
              <a:ext uri="{FF2B5EF4-FFF2-40B4-BE49-F238E27FC236}">
                <a16:creationId xmlns:a16="http://schemas.microsoft.com/office/drawing/2014/main" id="{90F0FD73-DF3C-456D-AC41-3F8AA6C0E10D}"/>
              </a:ext>
            </a:extLst>
          </p:cNvPr>
          <p:cNvSpPr txBox="1"/>
          <p:nvPr/>
        </p:nvSpPr>
        <p:spPr>
          <a:xfrm>
            <a:off x="2700611" y="3171173"/>
            <a:ext cx="6139157"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THỨ BẢY SAU LỄ HIỂN LINH</a:t>
            </a:r>
            <a:endParaRPr lang="en-US" sz="3200" b="1" dirty="0">
              <a:solidFill>
                <a:srgbClr val="FFFF00"/>
              </a:solidFill>
            </a:endParaRPr>
          </a:p>
        </p:txBody>
      </p:sp>
    </p:spTree>
    <p:extLst>
      <p:ext uri="{BB962C8B-B14F-4D97-AF65-F5344CB8AC3E}">
        <p14:creationId xmlns:p14="http://schemas.microsoft.com/office/powerpoint/2010/main" val="2134029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1001794"/>
            <a:ext cx="8625439" cy="280076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Arial" panose="020B0604020202020204" pitchFamily="34" charset="0"/>
              </a:rPr>
              <a:t>Thiên Chúa đã sai Con mình tới, do một người phụ nữ sinh ra, để chúng ta nhận được ơn làm nghĩa tử.</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7" y="706349"/>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nhậm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lời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chúng</a:t>
            </a:r>
            <a:r>
              <a:rPr lang="en-US" sz="4400" b="1" i="1" dirty="0">
                <a:solidFill>
                  <a:schemeClr val="bg1"/>
                </a:solidFill>
                <a:effectLst/>
                <a:latin typeface="Arial" panose="020B0604020202020204" pitchFamily="34" charset="0"/>
              </a:rPr>
              <a:t> ta </a:t>
            </a:r>
            <a:r>
              <a:rPr lang="en-US" sz="4400" b="1" i="1" dirty="0" err="1">
                <a:solidFill>
                  <a:schemeClr val="bg1"/>
                </a:solidFill>
                <a:effectLst/>
                <a:latin typeface="Arial" panose="020B0604020202020204" pitchFamily="34" charset="0"/>
              </a:rPr>
              <a:t>kêu</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cầu</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83889" y="151878"/>
            <a:ext cx="8934275"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1 Ga 5, 14-21</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16868" y="2263093"/>
            <a:ext cx="8468315"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nhất của Thánh Gioan Tông đồ.</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71262" y="3002146"/>
            <a:ext cx="4333189" cy="233684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Chúa yêu thương dân Người (c. 4a).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1" i="0" dirty="0">
                <a:solidFill>
                  <a:schemeClr val="bg1"/>
                </a:solidFill>
                <a:effectLst/>
                <a:latin typeface="Arial" panose="020B0604020202020204" pitchFamily="34" charset="0"/>
              </a:rPr>
              <a:t>Tv 149, 1-2. 3-4. 5 </a:t>
            </a:r>
            <a:r>
              <a:rPr lang="en-US" sz="3600" b="1" i="0" dirty="0" err="1">
                <a:solidFill>
                  <a:schemeClr val="bg1"/>
                </a:solidFill>
                <a:effectLst/>
                <a:latin typeface="Arial" panose="020B0604020202020204" pitchFamily="34" charset="0"/>
              </a:rPr>
              <a:t>và</a:t>
            </a:r>
            <a:r>
              <a:rPr lang="en-US" sz="3600" b="1" i="0" dirty="0">
                <a:solidFill>
                  <a:schemeClr val="bg1"/>
                </a:solidFill>
                <a:effectLst/>
                <a:latin typeface="Arial" panose="020B0604020202020204" pitchFamily="34" charset="0"/>
              </a:rPr>
              <a:t> 6a </a:t>
            </a:r>
            <a:r>
              <a:rPr lang="en-US" sz="3600" b="1" i="0" dirty="0" err="1">
                <a:solidFill>
                  <a:schemeClr val="bg1"/>
                </a:solidFill>
                <a:effectLst/>
                <a:latin typeface="Arial" panose="020B0604020202020204" pitchFamily="34" charset="0"/>
              </a:rPr>
              <a:t>và</a:t>
            </a:r>
            <a:r>
              <a:rPr lang="en-US" sz="3600" b="1" i="0" dirty="0">
                <a:solidFill>
                  <a:schemeClr val="bg1"/>
                </a:solidFill>
                <a:effectLst/>
                <a:latin typeface="Arial" panose="020B0604020202020204" pitchFamily="34" charset="0"/>
              </a:rPr>
              <a:t> 9b</a:t>
            </a:r>
            <a:endParaRPr lang="en-US" sz="3600" b="1"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39707" y="160806"/>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rgbClr val="333333"/>
                </a:solidFill>
                <a:effectLst/>
                <a:latin typeface="Arial" panose="020B0604020202020204" pitchFamily="34" charset="0"/>
              </a:rPr>
              <a:t> </a:t>
            </a:r>
            <a:r>
              <a:rPr lang="en-US" sz="4400" b="0" i="0" dirty="0">
                <a:solidFill>
                  <a:schemeClr val="bg1"/>
                </a:solidFill>
                <a:effectLst/>
                <a:latin typeface="Arial" panose="020B0604020202020204" pitchFamily="34" charset="0"/>
              </a:rPr>
              <a:t>Dt 1, 1-2</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61444" y="64702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vi-VN" sz="3600" i="0" dirty="0">
                <a:solidFill>
                  <a:schemeClr val="bg1"/>
                </a:solidFill>
                <a:effectLst/>
                <a:latin typeface="Arial" panose="020B0604020202020204" pitchFamily="34" charset="0"/>
              </a:rPr>
              <a:t> – Thuở xưa, nhiều lần nhiều cách, Thiên Chúa đã dùng các tiên tri mà phán dạy cha ông, nhưng đến thời sau hết, tức là trong những ngày này, Người đã phán dạy chúng ta nơi người Con.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101CEC1-DA6A-4170-A531-653F8E88B0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968" y="157626"/>
            <a:ext cx="1105509" cy="1105509"/>
          </a:xfrm>
          <a:prstGeom prst="rect">
            <a:avLst/>
          </a:prstGeom>
        </p:spPr>
      </p:pic>
      <p:pic>
        <p:nvPicPr>
          <p:cNvPr id="3" name="Picture 2">
            <a:extLst>
              <a:ext uri="{FF2B5EF4-FFF2-40B4-BE49-F238E27FC236}">
                <a16:creationId xmlns:a16="http://schemas.microsoft.com/office/drawing/2014/main" id="{7E40692F-1BAF-4D1B-BC8D-FAEB0DB52A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406"/>
            <a:ext cx="9144000" cy="5140094"/>
          </a:xfrm>
          <a:prstGeom prst="rect">
            <a:avLst/>
          </a:prstGeom>
        </p:spPr>
      </p:pic>
      <p:sp>
        <p:nvSpPr>
          <p:cNvPr id="7" name="TextBox 6">
            <a:extLst>
              <a:ext uri="{FF2B5EF4-FFF2-40B4-BE49-F238E27FC236}">
                <a16:creationId xmlns:a16="http://schemas.microsoft.com/office/drawing/2014/main" id="{90F0FD73-DF3C-456D-AC41-3F8AA6C0E10D}"/>
              </a:ext>
            </a:extLst>
          </p:cNvPr>
          <p:cNvSpPr txBox="1"/>
          <p:nvPr/>
        </p:nvSpPr>
        <p:spPr>
          <a:xfrm>
            <a:off x="2700611" y="3171173"/>
            <a:ext cx="6139157" cy="584775"/>
          </a:xfrm>
          <a:prstGeom prst="rect">
            <a:avLst/>
          </a:prstGeom>
          <a:noFill/>
        </p:spPr>
        <p:txBody>
          <a:bodyPr wrap="square">
            <a:spAutoFit/>
          </a:bodyPr>
          <a:lstStyle/>
          <a:p>
            <a:pPr algn="ctr"/>
            <a:r>
              <a:rPr lang="nb-NO" sz="3200" b="1" i="0" dirty="0">
                <a:solidFill>
                  <a:srgbClr val="FFFF00"/>
                </a:solidFill>
                <a:effectLst/>
                <a:latin typeface="Arial" panose="020B0604020202020204" pitchFamily="34" charset="0"/>
              </a:rPr>
              <a:t>Phúc Âm: Ga 3, 22-30</a:t>
            </a:r>
            <a:endParaRPr lang="en-US" sz="3200" b="1" dirty="0">
              <a:solidFill>
                <a:srgbClr val="FFFF00"/>
              </a:solidFill>
            </a:endParaRPr>
          </a:p>
        </p:txBody>
      </p:sp>
    </p:spTree>
    <p:extLst>
      <p:ext uri="{BB962C8B-B14F-4D97-AF65-F5344CB8AC3E}">
        <p14:creationId xmlns:p14="http://schemas.microsoft.com/office/powerpoint/2010/main" val="2218796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25706" y="1792620"/>
            <a:ext cx="8731305" cy="2123658"/>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Từ nguồn sung mãn của Đức Ki-tô, tất cả chúng ta đã nhận được hết ơn này đến ơn khác.</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814</TotalTime>
  <Words>184</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Albany</vt:lpstr>
      <vt:lpstr>Arial</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62</cp:revision>
  <dcterms:created xsi:type="dcterms:W3CDTF">2018-11-13T15:52:26Z</dcterms:created>
  <dcterms:modified xsi:type="dcterms:W3CDTF">2025-12-29T09:00:26Z</dcterms:modified>
</cp:coreProperties>
</file>