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8" r:id="rId6"/>
    <p:sldId id="316" r:id="rId7"/>
    <p:sldId id="1029" r:id="rId8"/>
    <p:sldId id="1056" r:id="rId9"/>
    <p:sldId id="426" r:id="rId10"/>
    <p:sldId id="1071" r:id="rId11"/>
    <p:sldId id="1046" r:id="rId12"/>
    <p:sldId id="346" r:id="rId13"/>
    <p:sldId id="445" r:id="rId14"/>
    <p:sldId id="110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9/23/2025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626790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223013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684666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9/23/2025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B9F1DAAF-9E9B-488B-94A6-804A5AFFA8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205979"/>
            <a:ext cx="1066800" cy="1066800"/>
          </a:xfrm>
          <a:prstGeom prst="rect">
            <a:avLst/>
          </a:prstGeom>
        </p:spPr>
      </p:pic>
      <p:pic>
        <p:nvPicPr>
          <p:cNvPr id="17" name="Content Placeholder 16">
            <a:extLst>
              <a:ext uri="{FF2B5EF4-FFF2-40B4-BE49-F238E27FC236}">
                <a16:creationId xmlns:a16="http://schemas.microsoft.com/office/drawing/2014/main" id="{5A14E1D6-B2AB-4754-A78F-56BD426F2492}"/>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9975" y="0"/>
            <a:ext cx="9147699" cy="5143500"/>
          </a:xfrm>
        </p:spPr>
      </p:pic>
      <p:sp>
        <p:nvSpPr>
          <p:cNvPr id="5" name="TextBox 4">
            <a:extLst>
              <a:ext uri="{FF2B5EF4-FFF2-40B4-BE49-F238E27FC236}">
                <a16:creationId xmlns:a16="http://schemas.microsoft.com/office/drawing/2014/main" id="{DCB30D07-B2C2-4BA7-85D6-D3115BD87DB9}"/>
              </a:ext>
            </a:extLst>
          </p:cNvPr>
          <p:cNvSpPr txBox="1"/>
          <p:nvPr/>
        </p:nvSpPr>
        <p:spPr>
          <a:xfrm>
            <a:off x="2057400" y="30289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 TUẦN XXVI THƯỜNG NIÊN C</a:t>
            </a:r>
            <a:endParaRPr lang="en-US" sz="2800" b="1" dirty="0">
              <a:solidFill>
                <a:srgbClr val="FFFF00"/>
              </a:solidFill>
            </a:endParaRPr>
          </a:p>
        </p:txBody>
      </p:sp>
    </p:spTree>
    <p:extLst>
      <p:ext uri="{BB962C8B-B14F-4D97-AF65-F5344CB8AC3E}">
        <p14:creationId xmlns:p14="http://schemas.microsoft.com/office/powerpoint/2010/main" val="24186821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B9F1DAAF-9E9B-488B-94A6-804A5AFFA8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205979"/>
            <a:ext cx="1066800" cy="1066800"/>
          </a:xfrm>
          <a:prstGeom prst="rect">
            <a:avLst/>
          </a:prstGeom>
        </p:spPr>
      </p:pic>
      <p:pic>
        <p:nvPicPr>
          <p:cNvPr id="17" name="Content Placeholder 16">
            <a:extLst>
              <a:ext uri="{FF2B5EF4-FFF2-40B4-BE49-F238E27FC236}">
                <a16:creationId xmlns:a16="http://schemas.microsoft.com/office/drawing/2014/main" id="{5A14E1D6-B2AB-4754-A78F-56BD426F2492}"/>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9975" y="0"/>
            <a:ext cx="9147699" cy="5143500"/>
          </a:xfrm>
        </p:spPr>
      </p:pic>
      <p:sp>
        <p:nvSpPr>
          <p:cNvPr id="5" name="TextBox 4">
            <a:extLst>
              <a:ext uri="{FF2B5EF4-FFF2-40B4-BE49-F238E27FC236}">
                <a16:creationId xmlns:a16="http://schemas.microsoft.com/office/drawing/2014/main" id="{DCB30D07-B2C2-4BA7-85D6-D3115BD87DB9}"/>
              </a:ext>
            </a:extLst>
          </p:cNvPr>
          <p:cNvSpPr txBox="1"/>
          <p:nvPr/>
        </p:nvSpPr>
        <p:spPr>
          <a:xfrm>
            <a:off x="2057400" y="30289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 TUẦN XXVI THƯỜNG NIÊN C</a:t>
            </a:r>
            <a:endParaRPr lang="en-US" sz="2800" b="1" dirty="0">
              <a:solidFill>
                <a:srgbClr val="FFFF00"/>
              </a:solidFill>
            </a:endParaRPr>
          </a:p>
        </p:txBody>
      </p:sp>
    </p:spTree>
    <p:extLst>
      <p:ext uri="{BB962C8B-B14F-4D97-AF65-F5344CB8AC3E}">
        <p14:creationId xmlns:p14="http://schemas.microsoft.com/office/powerpoint/2010/main" val="40692144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3600" b="1" i="0" dirty="0">
                <a:solidFill>
                  <a:schemeClr val="bg1"/>
                </a:solidFill>
                <a:effectLst/>
                <a:latin typeface="Arial" panose="020B0604020202020204" pitchFamily="34" charset="0"/>
              </a:rPr>
              <a:t>Lạy Chúa, Chúa đã tác tạo mọi sự cho chúng tôi hưởng dùng, Chúa đã xét xử công bình. Vì chúng tôi đã phạm tội và không tuân giữ các giới răn Chúa; nhưng xin Chúa hãy ban cho ban cho danh Chúa được vinh hiển, và xin hãy đối xử với chúng tôi theo lượng từ bi của Chúa.</a:t>
            </a:r>
            <a:endParaRPr lang="vi-VN" sz="3600" b="1" i="0" dirty="0">
              <a:solidFill>
                <a:schemeClr val="bg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35065"/>
            <a:ext cx="4572000" cy="707886"/>
          </a:xfrm>
          <a:prstGeom prst="rect">
            <a:avLst/>
          </a:prstGeom>
          <a:noFill/>
        </p:spPr>
        <p:txBody>
          <a:bodyPr wrap="square">
            <a:spAutoFit/>
          </a:bodyPr>
          <a:lstStyle/>
          <a:p>
            <a:pPr algn="ctr"/>
            <a:r>
              <a:rPr lang="vi-VN" sz="4000" b="1" i="0" dirty="0">
                <a:solidFill>
                  <a:srgbClr val="FFFF00"/>
                </a:solidFill>
                <a:effectLst/>
                <a:latin typeface="Arial" panose="020B0604020202020204" pitchFamily="34" charset="0"/>
              </a:rPr>
              <a:t>Ca nhập lễ</a:t>
            </a:r>
            <a:endParaRPr lang="en-US" sz="40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Br 4, 5-12. 27-29</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3449043"/>
            <a:ext cx="3505200" cy="197738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2123658"/>
          </a:xfrm>
          <a:prstGeom prst="rect">
            <a:avLst/>
          </a:prstGeom>
          <a:noFill/>
        </p:spPr>
        <p:txBody>
          <a:bodyPr wrap="square">
            <a:spAutoFit/>
          </a:bodyPr>
          <a:lstStyle/>
          <a:p>
            <a:pPr algn="just"/>
            <a:r>
              <a:rPr lang="vi-VN" sz="4400" b="1" i="1" dirty="0">
                <a:solidFill>
                  <a:schemeClr val="bg1"/>
                </a:solidFill>
                <a:effectLst/>
                <a:latin typeface="Arial" panose="020B0604020202020204" pitchFamily="34" charset="0"/>
              </a:rPr>
              <a:t>“Ðấng đã giáng hoạ trên các con, chính Người sẽ đem lại cho các con sự vui mừng”.</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228600" y="2811285"/>
            <a:ext cx="7067463"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Barúc</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733550"/>
            <a:ext cx="75438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tỏ</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tôi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thấy</a:t>
            </a:r>
            <a:r>
              <a:rPr lang="en-US" b="1" i="0" dirty="0">
                <a:solidFill>
                  <a:schemeClr val="bg1"/>
                </a:solidFill>
                <a:effectLst/>
                <a:latin typeface="Arial" panose="020B0604020202020204" pitchFamily="34" charset="0"/>
              </a:rPr>
              <a:t> long </a:t>
            </a:r>
            <a:r>
              <a:rPr lang="en-US" b="1" i="0" dirty="0" err="1">
                <a:solidFill>
                  <a:schemeClr val="bg1"/>
                </a:solidFill>
                <a:effectLst/>
                <a:latin typeface="Arial" panose="020B0604020202020204" pitchFamily="34" charset="0"/>
              </a:rPr>
              <a:t>nhan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hiền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hậu</a:t>
            </a:r>
            <a:r>
              <a:rPr lang="en-US" b="1" i="0" dirty="0">
                <a:solidFill>
                  <a:schemeClr val="bg1"/>
                </a:solidFill>
                <a:effectLst/>
                <a:latin typeface="Arial" panose="020B0604020202020204" pitchFamily="34" charset="0"/>
              </a:rPr>
              <a:t> (c. 135a).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295400" y="1200150"/>
            <a:ext cx="7467600" cy="646331"/>
          </a:xfrm>
          <a:prstGeom prst="rect">
            <a:avLst/>
          </a:prstGeom>
          <a:noFill/>
        </p:spPr>
        <p:txBody>
          <a:bodyPr wrap="square" rtlCol="0">
            <a:spAutoFit/>
          </a:bodyPr>
          <a:lstStyle/>
          <a:p>
            <a:r>
              <a:rPr lang="en-US" sz="3600" b="0" i="0" dirty="0">
                <a:solidFill>
                  <a:schemeClr val="bg1"/>
                </a:solidFill>
                <a:effectLst/>
                <a:latin typeface="Arial" panose="020B0604020202020204" pitchFamily="34" charset="0"/>
              </a:rPr>
              <a:t>Tv 118, 66. 71. 75. 91. 125. 130</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 Con </a:t>
            </a:r>
            <a:r>
              <a:rPr lang="en-US" b="1" i="0" dirty="0" err="1">
                <a:solidFill>
                  <a:schemeClr val="bg1"/>
                </a:solidFill>
                <a:effectLst/>
                <a:latin typeface="Arial" panose="020B0604020202020204" pitchFamily="34" charset="0"/>
              </a:rPr>
              <a:t>hy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vọng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rất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nhiều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linh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hồn</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trông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cậy</a:t>
            </a:r>
            <a:r>
              <a:rPr lang="en-US" b="1" i="0" dirty="0">
                <a:solidFill>
                  <a:schemeClr val="bg1"/>
                </a:solidFill>
                <a:effectLst/>
                <a:latin typeface="Arial" panose="020B0604020202020204" pitchFamily="34" charset="0"/>
              </a:rPr>
              <a:t> ở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B9F1DAAF-9E9B-488B-94A6-804A5AFFA8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205979"/>
            <a:ext cx="1066800" cy="1066800"/>
          </a:xfrm>
          <a:prstGeom prst="rect">
            <a:avLst/>
          </a:prstGeom>
        </p:spPr>
      </p:pic>
      <p:pic>
        <p:nvPicPr>
          <p:cNvPr id="17" name="Content Placeholder 16">
            <a:extLst>
              <a:ext uri="{FF2B5EF4-FFF2-40B4-BE49-F238E27FC236}">
                <a16:creationId xmlns:a16="http://schemas.microsoft.com/office/drawing/2014/main" id="{5A14E1D6-B2AB-4754-A78F-56BD426F2492}"/>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699" y="0"/>
            <a:ext cx="9147699" cy="5143500"/>
          </a:xfrm>
        </p:spPr>
      </p:pic>
      <p:sp>
        <p:nvSpPr>
          <p:cNvPr id="6" name="TextBox 5">
            <a:extLst>
              <a:ext uri="{FF2B5EF4-FFF2-40B4-BE49-F238E27FC236}">
                <a16:creationId xmlns:a16="http://schemas.microsoft.com/office/drawing/2014/main" id="{EF7F6640-3D8D-4F94-A6B9-1D4CB99391BB}"/>
              </a:ext>
            </a:extLst>
          </p:cNvPr>
          <p:cNvSpPr txBox="1"/>
          <p:nvPr/>
        </p:nvSpPr>
        <p:spPr>
          <a:xfrm>
            <a:off x="3352800" y="2841754"/>
            <a:ext cx="44958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Lc 10, 17-24</a:t>
            </a:r>
            <a:endParaRPr lang="en-US" sz="2800" b="1" dirty="0">
              <a:solidFill>
                <a:srgbClr val="FFFF00"/>
              </a:solidFill>
            </a:endParaRPr>
          </a:p>
        </p:txBody>
      </p:sp>
    </p:spTree>
    <p:extLst>
      <p:ext uri="{BB962C8B-B14F-4D97-AF65-F5344CB8AC3E}">
        <p14:creationId xmlns:p14="http://schemas.microsoft.com/office/powerpoint/2010/main" val="11791392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DA7B67B-9827-4FD9-A90B-1B7E8F8802C9}"/>
              </a:ext>
            </a:extLst>
          </p:cNvPr>
          <p:cNvSpPr/>
          <p:nvPr/>
        </p:nvSpPr>
        <p:spPr>
          <a:xfrm>
            <a:off x="1371600" y="285750"/>
            <a:ext cx="6248400" cy="707886"/>
          </a:xfrm>
          <a:prstGeom prst="rect">
            <a:avLst/>
          </a:prstGeom>
        </p:spPr>
        <p:txBody>
          <a:bodyPr wrap="square">
            <a:spAutoFit/>
          </a:bodyPr>
          <a:lstStyle/>
          <a:p>
            <a:pPr algn="ctr">
              <a:defRPr/>
            </a:pPr>
            <a:r>
              <a:rPr lang="en-US" sz="4000" b="1" dirty="0">
                <a:solidFill>
                  <a:srgbClr val="FFFF00"/>
                </a:solidFill>
                <a:latin typeface="Arial" panose="020B0604020202020204" pitchFamily="34" charset="0"/>
                <a:cs typeface="Arial" panose="020B0604020202020204" pitchFamily="34" charset="0"/>
              </a:rPr>
              <a:t>CA HIỆP LỄ</a:t>
            </a:r>
          </a:p>
        </p:txBody>
      </p:sp>
      <p:sp>
        <p:nvSpPr>
          <p:cNvPr id="11" name="TextBox 10">
            <a:extLst>
              <a:ext uri="{FF2B5EF4-FFF2-40B4-BE49-F238E27FC236}">
                <a16:creationId xmlns:a16="http://schemas.microsoft.com/office/drawing/2014/main" id="{73225CD5-B6E3-44C5-98BE-00624AC57D3A}"/>
              </a:ext>
            </a:extLst>
          </p:cNvPr>
          <p:cNvSpPr txBox="1"/>
          <p:nvPr/>
        </p:nvSpPr>
        <p:spPr>
          <a:xfrm>
            <a:off x="304800" y="1284644"/>
            <a:ext cx="8534400" cy="3477875"/>
          </a:xfrm>
          <a:prstGeom prst="rect">
            <a:avLst/>
          </a:prstGeom>
          <a:noFill/>
        </p:spPr>
        <p:txBody>
          <a:bodyPr wrap="square">
            <a:spAutoFit/>
          </a:bodyPr>
          <a:lstStyle/>
          <a:p>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đối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với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tớ</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nhớ</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vì</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vọng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đó</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điều</a:t>
            </a:r>
            <a:r>
              <a:rPr lang="en-US" sz="4400" b="1" i="0" dirty="0">
                <a:solidFill>
                  <a:schemeClr val="bg1"/>
                </a:solidFill>
                <a:effectLst/>
                <a:latin typeface="Arial" panose="020B0604020202020204" pitchFamily="34" charset="0"/>
              </a:rPr>
              <a:t> an </a:t>
            </a:r>
            <a:r>
              <a:rPr lang="en-US" sz="4400" b="1" i="0" dirty="0" err="1">
                <a:solidFill>
                  <a:schemeClr val="bg1"/>
                </a:solidFill>
                <a:effectLst/>
                <a:latin typeface="Arial" panose="020B0604020202020204" pitchFamily="34" charset="0"/>
              </a:rPr>
              <a:t>ủi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trong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lúc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khốn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khổ</a:t>
            </a:r>
            <a:r>
              <a:rPr lang="en-US" sz="4400" b="1" i="0" dirty="0">
                <a:solidFill>
                  <a:schemeClr val="bg1"/>
                </a:solidFill>
                <a:effectLst/>
                <a:latin typeface="Arial" panose="020B0604020202020204" pitchFamily="34" charset="0"/>
              </a:rPr>
              <a:t>.</a:t>
            </a:r>
            <a:endParaRPr lang="en-US" sz="4400" b="1" dirty="0">
              <a:solidFill>
                <a:schemeClr val="bg1"/>
              </a:solidFill>
            </a:endParaRPr>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1627</TotalTime>
  <Words>241</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Chúa đã tác tạo mọi sự cho chúng tôi hưởng dùng, Chúa đã xét xử công bình. Vì chúng tôi đã phạm tội và không tuân giữ các giới răn Chúa; nhưng xin Chúa hãy ban cho ban cho danh Chúa được vinh hiển, và xin hãy đối xử với chúng tôi theo lượng từ bi của Chúa.</vt:lpstr>
      <vt:lpstr>PowerPoint Presentation</vt:lpstr>
      <vt:lpstr>Ðáp:  Lạy Chúa, xin tỏ cho tôi tớ Chúa thấy long nhan hiền hậu (c. 135a).</vt:lpstr>
      <vt:lpstr>Alleluia, alleluia!  – Con hy vọng rất nhiều vào Chúa, linh hồn con trông cậy ở lời Chúa. –   Alleluia.</vt:lpstr>
      <vt:lpstr>PowerPoint Presentation</vt:lpstr>
      <vt:lpstr>PowerPoint Presentation</vt:lpstr>
      <vt:lpstr>PowerPoint Presentation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177</cp:revision>
  <dcterms:created xsi:type="dcterms:W3CDTF">2021-12-05T01:20:54Z</dcterms:created>
  <dcterms:modified xsi:type="dcterms:W3CDTF">2025-09-23T03:30:52Z</dcterms:modified>
</cp:coreProperties>
</file>