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15" r:id="rId11"/>
    <p:sldId id="1046" r:id="rId12"/>
    <p:sldId id="346" r:id="rId13"/>
    <p:sldId id="445" r:id="rId14"/>
    <p:sldId id="1116"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10/6/2025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3</a:t>
            </a:fld>
            <a:endParaRPr lang="en-US"/>
          </a:p>
        </p:txBody>
      </p:sp>
    </p:spTree>
    <p:extLst>
      <p:ext uri="{BB962C8B-B14F-4D97-AF65-F5344CB8AC3E}">
        <p14:creationId xmlns:p14="http://schemas.microsoft.com/office/powerpoint/2010/main" val="803881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2905286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167704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10/6/2025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1" name="Picture 10">
            <a:extLst>
              <a:ext uri="{FF2B5EF4-FFF2-40B4-BE49-F238E27FC236}">
                <a16:creationId xmlns:a16="http://schemas.microsoft.com/office/drawing/2014/main" id="{2D78EBBA-5A1E-4129-8BC2-216CFA3573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01204"/>
            <a:ext cx="1066800" cy="1066800"/>
          </a:xfrm>
          <a:prstGeom prst="rect">
            <a:avLst/>
          </a:prstGeom>
        </p:spPr>
      </p:pic>
      <p:pic>
        <p:nvPicPr>
          <p:cNvPr id="6" name="Content Placeholder 5">
            <a:extLst>
              <a:ext uri="{FF2B5EF4-FFF2-40B4-BE49-F238E27FC236}">
                <a16:creationId xmlns:a16="http://schemas.microsoft.com/office/drawing/2014/main" id="{E6801D39-27C7-4AAF-818B-67EAF8A9F4D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1" cy="5143500"/>
          </a:xfrm>
        </p:spPr>
      </p:pic>
      <p:sp>
        <p:nvSpPr>
          <p:cNvPr id="12" name="TextBox 11">
            <a:extLst>
              <a:ext uri="{FF2B5EF4-FFF2-40B4-BE49-F238E27FC236}">
                <a16:creationId xmlns:a16="http://schemas.microsoft.com/office/drawing/2014/main" id="{B3A0AF43-7B87-46D7-B624-1A505AF63D54}"/>
              </a:ext>
            </a:extLst>
          </p:cNvPr>
          <p:cNvSpPr txBox="1"/>
          <p:nvPr/>
        </p:nvSpPr>
        <p:spPr>
          <a:xfrm>
            <a:off x="1676400" y="3105150"/>
            <a:ext cx="7239000" cy="523220"/>
          </a:xfrm>
          <a:prstGeom prst="rect">
            <a:avLst/>
          </a:prstGeom>
          <a:noFill/>
        </p:spPr>
        <p:txBody>
          <a:bodyPr wrap="square">
            <a:spAutoFit/>
          </a:bodyPr>
          <a:lstStyle/>
          <a:p>
            <a:r>
              <a:rPr lang="en-US" sz="2800" b="1" i="0">
                <a:solidFill>
                  <a:srgbClr val="C00000"/>
                </a:solidFill>
                <a:effectLst/>
                <a:latin typeface="Arial" panose="020B0604020202020204" pitchFamily="34" charset="0"/>
              </a:rPr>
              <a:t>THỨ BẢY </a:t>
            </a:r>
            <a:r>
              <a:rPr lang="en-US" sz="2800" b="1" i="0" dirty="0">
                <a:solidFill>
                  <a:srgbClr val="C00000"/>
                </a:solidFill>
                <a:effectLst/>
                <a:latin typeface="Arial" panose="020B0604020202020204" pitchFamily="34" charset="0"/>
              </a:rPr>
              <a:t>TUẦN XXVII</a:t>
            </a:r>
            <a:r>
              <a:rPr lang="en-US" sz="2800" b="1" dirty="0">
                <a:solidFill>
                  <a:srgbClr val="C00000"/>
                </a:solidFill>
                <a:effectLst/>
                <a:latin typeface="Arial" panose="020B0604020202020204" pitchFamily="34" charset="0"/>
              </a:rPr>
              <a:t>I</a:t>
            </a:r>
            <a:r>
              <a:rPr lang="en-US" sz="2800" b="1" i="0" dirty="0">
                <a:solidFill>
                  <a:srgbClr val="C00000"/>
                </a:solidFill>
                <a:effectLst/>
                <a:latin typeface="Arial" panose="020B0604020202020204" pitchFamily="34" charset="0"/>
              </a:rPr>
              <a:t> THƯỜNG NIÊN C</a:t>
            </a:r>
            <a:endParaRPr lang="en-US" sz="2800" b="1" dirty="0">
              <a:solidFill>
                <a:srgbClr val="C000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1" name="Picture 10">
            <a:extLst>
              <a:ext uri="{FF2B5EF4-FFF2-40B4-BE49-F238E27FC236}">
                <a16:creationId xmlns:a16="http://schemas.microsoft.com/office/drawing/2014/main" id="{2D78EBBA-5A1E-4129-8BC2-216CFA3573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01204"/>
            <a:ext cx="1066800" cy="1066800"/>
          </a:xfrm>
          <a:prstGeom prst="rect">
            <a:avLst/>
          </a:prstGeom>
        </p:spPr>
      </p:pic>
      <p:pic>
        <p:nvPicPr>
          <p:cNvPr id="6" name="Content Placeholder 5">
            <a:extLst>
              <a:ext uri="{FF2B5EF4-FFF2-40B4-BE49-F238E27FC236}">
                <a16:creationId xmlns:a16="http://schemas.microsoft.com/office/drawing/2014/main" id="{E6801D39-27C7-4AAF-818B-67EAF8A9F4D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1" cy="5143500"/>
          </a:xfrm>
        </p:spPr>
      </p:pic>
      <p:sp>
        <p:nvSpPr>
          <p:cNvPr id="12" name="TextBox 11">
            <a:extLst>
              <a:ext uri="{FF2B5EF4-FFF2-40B4-BE49-F238E27FC236}">
                <a16:creationId xmlns:a16="http://schemas.microsoft.com/office/drawing/2014/main" id="{B3A0AF43-7B87-46D7-B624-1A505AF63D54}"/>
              </a:ext>
            </a:extLst>
          </p:cNvPr>
          <p:cNvSpPr txBox="1"/>
          <p:nvPr/>
        </p:nvSpPr>
        <p:spPr>
          <a:xfrm>
            <a:off x="1676400" y="3105150"/>
            <a:ext cx="7239000" cy="523220"/>
          </a:xfrm>
          <a:prstGeom prst="rect">
            <a:avLst/>
          </a:prstGeom>
          <a:noFill/>
        </p:spPr>
        <p:txBody>
          <a:bodyPr wrap="square">
            <a:spAutoFit/>
          </a:bodyPr>
          <a:lstStyle/>
          <a:p>
            <a:r>
              <a:rPr lang="en-US" sz="2800" b="1" i="0" dirty="0">
                <a:solidFill>
                  <a:srgbClr val="C00000"/>
                </a:solidFill>
                <a:effectLst/>
                <a:latin typeface="Arial" panose="020B0604020202020204" pitchFamily="34" charset="0"/>
              </a:rPr>
              <a:t>THỨ BẢY TUẦN XXVII</a:t>
            </a:r>
            <a:r>
              <a:rPr lang="en-US" sz="2800" b="1" dirty="0">
                <a:solidFill>
                  <a:srgbClr val="C00000"/>
                </a:solidFill>
                <a:effectLst/>
                <a:latin typeface="Arial" panose="020B0604020202020204" pitchFamily="34" charset="0"/>
              </a:rPr>
              <a:t>I</a:t>
            </a:r>
            <a:r>
              <a:rPr lang="en-US" sz="2800" b="1" i="0" dirty="0">
                <a:solidFill>
                  <a:srgbClr val="C00000"/>
                </a:solidFill>
                <a:effectLst/>
                <a:latin typeface="Arial" panose="020B0604020202020204" pitchFamily="34" charset="0"/>
              </a:rPr>
              <a:t> THƯỜNG NIÊN C</a:t>
            </a:r>
            <a:endParaRPr lang="en-US" sz="2800" b="1" dirty="0">
              <a:solidFill>
                <a:srgbClr val="C00000"/>
              </a:solidFill>
            </a:endParaRPr>
          </a:p>
        </p:txBody>
      </p:sp>
    </p:spTree>
    <p:extLst>
      <p:ext uri="{BB962C8B-B14F-4D97-AF65-F5344CB8AC3E}">
        <p14:creationId xmlns:p14="http://schemas.microsoft.com/office/powerpoint/2010/main" val="531981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888147"/>
            <a:ext cx="8801100" cy="3276599"/>
          </a:xfrm>
        </p:spPr>
        <p:txBody>
          <a:bodyPr>
            <a:noAutofit/>
          </a:bodyPr>
          <a:lstStyle/>
          <a:p>
            <a:pPr algn="l"/>
            <a:r>
              <a:rPr lang="vi-VN" b="1" i="0" dirty="0">
                <a:solidFill>
                  <a:schemeClr val="bg1"/>
                </a:solidFill>
                <a:effectLst/>
                <a:latin typeface="Arial" panose="020B0604020202020204" pitchFamily="34" charset="0"/>
              </a:rPr>
              <a:t>Chúa phán: Ta sẽ chọn cho Ta một vị tư tế trung thành, người sẽ hành động theo lòng Ta ước muốn, và theo thánh ý Ta.</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2095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2 Tm 1, 1-8</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28824" y="3233470"/>
            <a:ext cx="4078013" cy="2300526"/>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323439"/>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t>
            </a:r>
            <a:r>
              <a:rPr lang="en-US" sz="4000" b="1" i="1" dirty="0" err="1">
                <a:solidFill>
                  <a:schemeClr val="bg1"/>
                </a:solidFill>
                <a:effectLst/>
                <a:latin typeface="Arial" panose="020B0604020202020204" pitchFamily="34" charset="0"/>
              </a:rPr>
              <a:t>Nhớ</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lại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đức</a:t>
            </a:r>
            <a:r>
              <a:rPr lang="en-US" sz="4000" b="1" i="1" dirty="0">
                <a:solidFill>
                  <a:schemeClr val="bg1"/>
                </a:solidFill>
                <a:effectLst/>
                <a:latin typeface="Arial" panose="020B0604020202020204" pitchFamily="34" charset="0"/>
              </a:rPr>
              <a:t> tin </a:t>
            </a:r>
            <a:r>
              <a:rPr lang="en-US" sz="4000" b="1" i="1" dirty="0" err="1">
                <a:solidFill>
                  <a:schemeClr val="bg1"/>
                </a:solidFill>
                <a:effectLst/>
                <a:latin typeface="Arial" panose="020B0604020202020204" pitchFamily="34" charset="0"/>
              </a:rPr>
              <a:t>trung</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thành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của</a:t>
            </a:r>
            <a:r>
              <a:rPr lang="en-US" sz="4000" b="1" i="1" dirty="0">
                <a:solidFill>
                  <a:schemeClr val="bg1"/>
                </a:solidFill>
                <a:effectLst/>
                <a:latin typeface="Arial" panose="020B0604020202020204" pitchFamily="34" charset="0"/>
              </a:rPr>
              <a:t> con”.</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36766" y="1910030"/>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hai của Thánh Phaolô Tông đồ gửi cho Timô-thêu.</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Hãy tường thuật phép lạ Chúa giữa muôn dân.</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en-US" sz="3600" b="0" i="0" dirty="0">
                <a:solidFill>
                  <a:schemeClr val="bg1"/>
                </a:solidFill>
                <a:effectLst/>
                <a:latin typeface="Arial" panose="020B0604020202020204" pitchFamily="34" charset="0"/>
              </a:rPr>
              <a:t> </a:t>
            </a:r>
            <a:r>
              <a:rPr lang="da-DK" sz="3600" b="0" i="0" dirty="0">
                <a:solidFill>
                  <a:schemeClr val="bg1"/>
                </a:solidFill>
                <a:effectLst/>
                <a:latin typeface="Arial" panose="020B0604020202020204" pitchFamily="34" charset="0"/>
              </a:rPr>
              <a:t>Tv 95, 1-2a. 2b-3. 7-8a. 10</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“Các ngươi chỉ có một Cha, Người ngự trên trời. Các ngươi chỉ có một người chỉ đạo, đó là Ðức Kitô”. –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1" name="Picture 10">
            <a:extLst>
              <a:ext uri="{FF2B5EF4-FFF2-40B4-BE49-F238E27FC236}">
                <a16:creationId xmlns:a16="http://schemas.microsoft.com/office/drawing/2014/main" id="{2D78EBBA-5A1E-4129-8BC2-216CFA3573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01204"/>
            <a:ext cx="1066800" cy="1066800"/>
          </a:xfrm>
          <a:prstGeom prst="rect">
            <a:avLst/>
          </a:prstGeom>
        </p:spPr>
      </p:pic>
      <p:pic>
        <p:nvPicPr>
          <p:cNvPr id="6" name="Content Placeholder 5">
            <a:extLst>
              <a:ext uri="{FF2B5EF4-FFF2-40B4-BE49-F238E27FC236}">
                <a16:creationId xmlns:a16="http://schemas.microsoft.com/office/drawing/2014/main" id="{E6801D39-27C7-4AAF-818B-67EAF8A9F4DE}"/>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1" cy="5143500"/>
          </a:xfrm>
        </p:spPr>
      </p:pic>
      <p:sp>
        <p:nvSpPr>
          <p:cNvPr id="12" name="TextBox 11">
            <a:extLst>
              <a:ext uri="{FF2B5EF4-FFF2-40B4-BE49-F238E27FC236}">
                <a16:creationId xmlns:a16="http://schemas.microsoft.com/office/drawing/2014/main" id="{B3A0AF43-7B87-46D7-B624-1A505AF63D54}"/>
              </a:ext>
            </a:extLst>
          </p:cNvPr>
          <p:cNvSpPr txBox="1"/>
          <p:nvPr/>
        </p:nvSpPr>
        <p:spPr>
          <a:xfrm>
            <a:off x="3733800" y="3105150"/>
            <a:ext cx="4038600" cy="523220"/>
          </a:xfrm>
          <a:prstGeom prst="rect">
            <a:avLst/>
          </a:prstGeom>
          <a:noFill/>
        </p:spPr>
        <p:txBody>
          <a:bodyPr wrap="square">
            <a:spAutoFit/>
          </a:bodyPr>
          <a:lstStyle/>
          <a:p>
            <a:r>
              <a:rPr lang="en-US" sz="2800" b="1" i="0" dirty="0" err="1">
                <a:solidFill>
                  <a:srgbClr val="C00000"/>
                </a:solidFill>
                <a:effectLst/>
                <a:latin typeface="Arial" panose="020B0604020202020204" pitchFamily="34" charset="0"/>
              </a:rPr>
              <a:t>Phúc</a:t>
            </a:r>
            <a:r>
              <a:rPr lang="en-US" sz="2800" b="1" i="0" dirty="0">
                <a:solidFill>
                  <a:srgbClr val="C00000"/>
                </a:solidFill>
                <a:effectLst/>
                <a:latin typeface="Arial" panose="020B0604020202020204" pitchFamily="34" charset="0"/>
              </a:rPr>
              <a:t> </a:t>
            </a:r>
            <a:r>
              <a:rPr lang="en-US" sz="2800" b="1" i="0" dirty="0" err="1">
                <a:solidFill>
                  <a:srgbClr val="C00000"/>
                </a:solidFill>
                <a:effectLst/>
                <a:latin typeface="Arial" panose="020B0604020202020204" pitchFamily="34" charset="0"/>
              </a:rPr>
              <a:t>Âm</a:t>
            </a:r>
            <a:r>
              <a:rPr lang="en-US" sz="2800" b="1" i="0" dirty="0">
                <a:solidFill>
                  <a:srgbClr val="C00000"/>
                </a:solidFill>
                <a:effectLst/>
                <a:latin typeface="Arial" panose="020B0604020202020204" pitchFamily="34" charset="0"/>
              </a:rPr>
              <a:t>: Lc 10, 1-9</a:t>
            </a:r>
            <a:endParaRPr lang="en-US" sz="2800" b="1" dirty="0">
              <a:solidFill>
                <a:srgbClr val="C00000"/>
              </a:solidFill>
            </a:endParaRPr>
          </a:p>
        </p:txBody>
      </p:sp>
    </p:spTree>
    <p:extLst>
      <p:ext uri="{BB962C8B-B14F-4D97-AF65-F5344CB8AC3E}">
        <p14:creationId xmlns:p14="http://schemas.microsoft.com/office/powerpoint/2010/main" val="29357012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fontScale="90000"/>
          </a:bodyPr>
          <a:lstStyle/>
          <a:p>
            <a:pPr algn="just"/>
            <a:r>
              <a:rPr lang="vi-VN" b="1" i="0" dirty="0">
                <a:solidFill>
                  <a:schemeClr val="bg1"/>
                </a:solidFill>
                <a:effectLst/>
                <a:latin typeface="Arial" panose="020B0604020202020204" pitchFamily="34" charset="0"/>
              </a:rPr>
              <a:t>Chúa phán: không phải các con đã chọn Thầy, nhưng chính Thầy đã chọn các con, và đã cắt đặt, để các con đi, và mang lại hoa trái, và để hoa trái các con tồn tại.</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2095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1650</TotalTime>
  <Words>206</Words>
  <Application>Microsoft Office PowerPoint</Application>
  <PresentationFormat>On-screen Show (16:9)</PresentationFormat>
  <Paragraphs>22</Paragraphs>
  <Slides>10</Slides>
  <Notes>7</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Chúa phán: Ta sẽ chọn cho Ta một vị tư tế trung thành, người sẽ hành động theo lòng Ta ước muốn, và theo thánh ý Ta.</vt:lpstr>
      <vt:lpstr>PowerPoint Presentation</vt:lpstr>
      <vt:lpstr>Ðáp:  Hãy tường thuật phép lạ Chúa giữa muôn dân.</vt:lpstr>
      <vt:lpstr>Alleluia, alleluia!  – “Các ngươi chỉ có một Cha, Người ngự trên trời. Các ngươi chỉ có một người chỉ đạo, đó là Ðức Kitô”. –  Alleluia.</vt:lpstr>
      <vt:lpstr>PowerPoint Presentation</vt:lpstr>
      <vt:lpstr>PowerPoint Presentation</vt:lpstr>
      <vt:lpstr>Chúa phán: không phải các con đã chọn Thầy, nhưng chính Thầy đã chọn các con, và đã cắt đặt, để các con đi, và mang lại hoa trái, và để hoa trái các con tồn tại.</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180</cp:revision>
  <dcterms:created xsi:type="dcterms:W3CDTF">2021-12-05T01:20:54Z</dcterms:created>
  <dcterms:modified xsi:type="dcterms:W3CDTF">2025-10-06T08:18:28Z</dcterms:modified>
</cp:coreProperties>
</file>