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21" r:id="rId11"/>
    <p:sldId id="1046" r:id="rId12"/>
    <p:sldId id="346" r:id="rId13"/>
    <p:sldId id="445" r:id="rId14"/>
    <p:sldId id="1122"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10/20/2025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3450739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871988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10/20/2025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10/20/2025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0" name="Picture 9">
            <a:extLst>
              <a:ext uri="{FF2B5EF4-FFF2-40B4-BE49-F238E27FC236}">
                <a16:creationId xmlns:a16="http://schemas.microsoft.com/office/drawing/2014/main" id="{344D6E6A-711A-4E3A-90BD-785E13C70F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239455"/>
            <a:ext cx="1080543" cy="1080543"/>
          </a:xfrm>
          <a:prstGeom prst="rect">
            <a:avLst/>
          </a:prstGeom>
        </p:spPr>
      </p:pic>
      <p:pic>
        <p:nvPicPr>
          <p:cNvPr id="6" name="Content Placeholder 5">
            <a:extLst>
              <a:ext uri="{FF2B5EF4-FFF2-40B4-BE49-F238E27FC236}">
                <a16:creationId xmlns:a16="http://schemas.microsoft.com/office/drawing/2014/main" id="{4D97532A-5201-4C89-B071-F4B828C5E70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1" name="TextBox 10">
            <a:extLst>
              <a:ext uri="{FF2B5EF4-FFF2-40B4-BE49-F238E27FC236}">
                <a16:creationId xmlns:a16="http://schemas.microsoft.com/office/drawing/2014/main" id="{5F6980BE-161B-45F4-9C85-EF1336BA41A3}"/>
              </a:ext>
            </a:extLst>
          </p:cNvPr>
          <p:cNvSpPr txBox="1"/>
          <p:nvPr/>
        </p:nvSpPr>
        <p:spPr>
          <a:xfrm>
            <a:off x="1447800" y="3562350"/>
            <a:ext cx="6916446"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BẢY TUẦN XXXI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0" name="Picture 9">
            <a:extLst>
              <a:ext uri="{FF2B5EF4-FFF2-40B4-BE49-F238E27FC236}">
                <a16:creationId xmlns:a16="http://schemas.microsoft.com/office/drawing/2014/main" id="{344D6E6A-711A-4E3A-90BD-785E13C70F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239455"/>
            <a:ext cx="1080543" cy="1080543"/>
          </a:xfrm>
          <a:prstGeom prst="rect">
            <a:avLst/>
          </a:prstGeom>
        </p:spPr>
      </p:pic>
      <p:pic>
        <p:nvPicPr>
          <p:cNvPr id="6" name="Content Placeholder 5">
            <a:extLst>
              <a:ext uri="{FF2B5EF4-FFF2-40B4-BE49-F238E27FC236}">
                <a16:creationId xmlns:a16="http://schemas.microsoft.com/office/drawing/2014/main" id="{4D97532A-5201-4C89-B071-F4B828C5E70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1" name="TextBox 10">
            <a:extLst>
              <a:ext uri="{FF2B5EF4-FFF2-40B4-BE49-F238E27FC236}">
                <a16:creationId xmlns:a16="http://schemas.microsoft.com/office/drawing/2014/main" id="{5F6980BE-161B-45F4-9C85-EF1336BA41A3}"/>
              </a:ext>
            </a:extLst>
          </p:cNvPr>
          <p:cNvSpPr txBox="1"/>
          <p:nvPr/>
        </p:nvSpPr>
        <p:spPr>
          <a:xfrm>
            <a:off x="1447800" y="3562350"/>
            <a:ext cx="6916446"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BẢY TUẦN XXXI THƯỜNG NIÊN C</a:t>
            </a:r>
            <a:endParaRPr lang="en-US" sz="2800" b="1" dirty="0">
              <a:solidFill>
                <a:srgbClr val="FFFF00"/>
              </a:solidFill>
            </a:endParaRPr>
          </a:p>
        </p:txBody>
      </p:sp>
    </p:spTree>
    <p:extLst>
      <p:ext uri="{BB962C8B-B14F-4D97-AF65-F5344CB8AC3E}">
        <p14:creationId xmlns:p14="http://schemas.microsoft.com/office/powerpoint/2010/main" val="10109801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123950"/>
            <a:ext cx="8801100" cy="3276599"/>
          </a:xfrm>
        </p:spPr>
        <p:txBody>
          <a:bodyPr>
            <a:noAutofit/>
          </a:bodyPr>
          <a:lstStyle/>
          <a:p>
            <a:pPr algn="just"/>
            <a:r>
              <a:rPr lang="vi-VN" b="1" i="0" dirty="0">
                <a:solidFill>
                  <a:schemeClr val="bg1"/>
                </a:solidFill>
                <a:effectLst/>
                <a:latin typeface="Arial" panose="020B0604020202020204" pitchFamily="34" charset="0"/>
              </a:rPr>
              <a:t>Lạy Chúa, là Thiên Chúa chúng tôi, xin đừng bỏ rơi tôi, và xin đừng lìa xa tôi. Lạy Chúa là quền lực phần rỗi tôi, xin phù  giúp tôi.</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23099"/>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 Rm 16, 3-9. 16. 22-27</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09359" y="2876550"/>
            <a:ext cx="4720241" cy="2662825"/>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323439"/>
          </a:xfrm>
          <a:prstGeom prst="rect">
            <a:avLst/>
          </a:prstGeom>
          <a:noFill/>
        </p:spPr>
        <p:txBody>
          <a:bodyPr wrap="square">
            <a:spAutoFit/>
          </a:bodyPr>
          <a:lstStyle/>
          <a:p>
            <a:pPr algn="just"/>
            <a:r>
              <a:rPr lang="en-US" sz="4000" b="1" i="1" dirty="0">
                <a:solidFill>
                  <a:schemeClr val="bg1"/>
                </a:solidFill>
                <a:effectLst/>
                <a:latin typeface="Arial" panose="020B0604020202020204" pitchFamily="34" charset="0"/>
              </a:rPr>
              <a:t>“Anh </a:t>
            </a:r>
            <a:r>
              <a:rPr lang="en-US" sz="4000" b="1" i="1" dirty="0" err="1">
                <a:solidFill>
                  <a:schemeClr val="bg1"/>
                </a:solidFill>
                <a:effectLst/>
                <a:latin typeface="Arial" panose="020B0604020202020204" pitchFamily="34" charset="0"/>
              </a:rPr>
              <a:t>em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hãy</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chào</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nhau</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trong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cái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hôn</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thánh</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thiện</a:t>
            </a:r>
            <a:r>
              <a:rPr lang="en-US" sz="4000" b="1" i="1" dirty="0">
                <a:solidFill>
                  <a:schemeClr val="bg1"/>
                </a:solidFill>
                <a:effectLst/>
                <a:latin typeface="Arial" panose="020B0604020202020204" pitchFamily="34" charset="0"/>
              </a:rPr>
              <a:t>”.</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36766" y="2054424"/>
            <a:ext cx="9007234"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Thánh Phaolô Tông đồ gửi tín hữu Rôma.</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62150"/>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sẽ</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chúc</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tụng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danh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tới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371600" y="1123950"/>
            <a:ext cx="6400800" cy="646331"/>
          </a:xfrm>
          <a:prstGeom prst="rect">
            <a:avLst/>
          </a:prstGeom>
          <a:noFill/>
        </p:spPr>
        <p:txBody>
          <a:bodyPr wrap="square" rtlCol="0">
            <a:spAutoFit/>
          </a:bodyPr>
          <a:lstStyle/>
          <a:p>
            <a:pPr algn="ctr"/>
            <a:r>
              <a:rPr lang="en-US" sz="3600" b="0" i="0" dirty="0">
                <a:solidFill>
                  <a:schemeClr val="bg1"/>
                </a:solidFill>
                <a:effectLst/>
                <a:latin typeface="Arial" panose="020B0604020202020204" pitchFamily="34" charset="0"/>
              </a:rPr>
              <a:t> Tv 144, 2-3. 4-5. 10-11</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66750"/>
            <a:ext cx="8572500" cy="4229100"/>
          </a:xfrm>
        </p:spPr>
        <p:txBody>
          <a:bodyPr>
            <a:noAutofit/>
          </a:bodyPr>
          <a:lstStyle/>
          <a:p>
            <a:pPr algn="l"/>
            <a:r>
              <a:rPr lang="en-US" b="1" i="0" dirty="0" err="1">
                <a:solidFill>
                  <a:srgbClr val="FFFF00"/>
                </a:solidFill>
                <a:effectLst/>
                <a:latin typeface="Arial" panose="020B0604020202020204" pitchFamily="34" charset="0"/>
              </a:rPr>
              <a:t>Alleluia,alleluia</a:t>
            </a:r>
            <a:r>
              <a:rPr lang="en-US" b="1" i="0" dirty="0">
                <a:solidFill>
                  <a:srgbClr val="FFFF00"/>
                </a:solidFill>
                <a:effectLst/>
                <a:latin typeface="Arial" panose="020B0604020202020204" pitchFamily="34" charset="0"/>
              </a:rPr>
              <a:t>! </a:t>
            </a:r>
            <a:r>
              <a:rPr lang="vi-VN" b="0" i="0" dirty="0">
                <a:solidFill>
                  <a:srgbClr val="333333"/>
                </a:solidFill>
                <a:effectLst/>
                <a:latin typeface="Arial" panose="020B0604020202020204" pitchFamily="34" charset="0"/>
              </a:rPr>
              <a:t> </a:t>
            </a:r>
            <a:r>
              <a:rPr lang="vi-VN" sz="4000" b="1" i="0" dirty="0">
                <a:solidFill>
                  <a:schemeClr val="bg1"/>
                </a:solidFill>
                <a:effectLst/>
                <a:latin typeface="Arial" panose="020B0604020202020204" pitchFamily="34" charset="0"/>
              </a:rPr>
              <a:t>– Xin Chúa Cha của Ðức Giêsu Kitô, Chúa chúng ta, cho mắt tâm hồn chúng ta được sáng suốt, để chúng ta biết thế nào là trông cậy vào ơn Người kêu gọi chúng ta. –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371600" y="133350"/>
            <a:ext cx="6705600" cy="707886"/>
          </a:xfrm>
          <a:prstGeom prst="rect">
            <a:avLst/>
          </a:prstGeom>
          <a:noFill/>
        </p:spPr>
        <p:txBody>
          <a:bodyPr wrap="square">
            <a:spAutoFit/>
          </a:bodyPr>
          <a:lstStyle/>
          <a:p>
            <a:r>
              <a:rPr lang="en-US" sz="4000" b="0" i="0" dirty="0">
                <a:solidFill>
                  <a:srgbClr val="FFFF00"/>
                </a:solidFill>
                <a:effectLst/>
                <a:latin typeface="Arial" panose="020B0604020202020204" pitchFamily="34" charset="0"/>
              </a:rPr>
              <a:t>Alleluia:</a:t>
            </a:r>
            <a:r>
              <a:rPr lang="en-US" sz="4000" b="0" i="0" dirty="0">
                <a:solidFill>
                  <a:schemeClr val="bg1"/>
                </a:solidFill>
                <a:effectLst/>
                <a:latin typeface="Arial" panose="020B0604020202020204" pitchFamily="34" charset="0"/>
              </a:rPr>
              <a:t> Ep 1, 17-18</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0" name="Picture 9">
            <a:extLst>
              <a:ext uri="{FF2B5EF4-FFF2-40B4-BE49-F238E27FC236}">
                <a16:creationId xmlns:a16="http://schemas.microsoft.com/office/drawing/2014/main" id="{344D6E6A-711A-4E3A-90BD-785E13C70F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239455"/>
            <a:ext cx="1080543" cy="1080543"/>
          </a:xfrm>
          <a:prstGeom prst="rect">
            <a:avLst/>
          </a:prstGeom>
        </p:spPr>
      </p:pic>
      <p:pic>
        <p:nvPicPr>
          <p:cNvPr id="6" name="Content Placeholder 5">
            <a:extLst>
              <a:ext uri="{FF2B5EF4-FFF2-40B4-BE49-F238E27FC236}">
                <a16:creationId xmlns:a16="http://schemas.microsoft.com/office/drawing/2014/main" id="{4D97532A-5201-4C89-B071-F4B828C5E70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1" name="TextBox 10">
            <a:extLst>
              <a:ext uri="{FF2B5EF4-FFF2-40B4-BE49-F238E27FC236}">
                <a16:creationId xmlns:a16="http://schemas.microsoft.com/office/drawing/2014/main" id="{5F6980BE-161B-45F4-9C85-EF1336BA41A3}"/>
              </a:ext>
            </a:extLst>
          </p:cNvPr>
          <p:cNvSpPr txBox="1"/>
          <p:nvPr/>
        </p:nvSpPr>
        <p:spPr>
          <a:xfrm>
            <a:off x="3810000" y="3409950"/>
            <a:ext cx="4495800" cy="584775"/>
          </a:xfrm>
          <a:prstGeom prst="rect">
            <a:avLst/>
          </a:prstGeom>
          <a:noFill/>
        </p:spPr>
        <p:txBody>
          <a:bodyPr wrap="square">
            <a:spAutoFit/>
          </a:bodyPr>
          <a:lstStyle/>
          <a:p>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16, 9-15</a:t>
            </a:r>
            <a:endParaRPr lang="en-US" sz="3200" b="1" dirty="0">
              <a:solidFill>
                <a:srgbClr val="FFFF00"/>
              </a:solidFill>
            </a:endParaRPr>
          </a:p>
        </p:txBody>
      </p:sp>
    </p:spTree>
    <p:extLst>
      <p:ext uri="{BB962C8B-B14F-4D97-AF65-F5344CB8AC3E}">
        <p14:creationId xmlns:p14="http://schemas.microsoft.com/office/powerpoint/2010/main" val="1508569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a:bodyPr>
          <a:lstStyle/>
          <a:p>
            <a:pPr algn="just"/>
            <a:r>
              <a:rPr lang="vi-VN" b="1" i="0" dirty="0">
                <a:solidFill>
                  <a:schemeClr val="bg1"/>
                </a:solidFill>
                <a:effectLst/>
                <a:latin typeface="Arial" panose="020B0604020202020204" pitchFamily="34" charset="0"/>
              </a:rPr>
              <a:t>Lạy Chúa, xin chỉ cho tôi biết đường lối trường sinh, và xin cho tôi no đầy hoan hỉ trước thiên nhan.</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3619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1722</TotalTime>
  <Words>212</Words>
  <Application>Microsoft Office PowerPoint</Application>
  <PresentationFormat>On-screen Show (16:9)</PresentationFormat>
  <Paragraphs>22</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là Thiên Chúa chúng tôi, xin đừng bỏ rơi tôi, và xin đừng lìa xa tôi. Lạy Chúa là quền lực phần rỗi tôi, xin phù  giúp tôi.</vt:lpstr>
      <vt:lpstr>PowerPoint Presentation</vt:lpstr>
      <vt:lpstr>Ðáp:  Lạy Chúa, con sẽ chúc tụng danh Chúa tới muôn đời</vt:lpstr>
      <vt:lpstr>Alleluia,alleluia!  – Xin Chúa Cha của Ðức Giêsu Kitô, Chúa chúng ta, cho mắt tâm hồn chúng ta được sáng suốt, để chúng ta biết thế nào là trông cậy vào ơn Người kêu gọi chúng ta. –  Alleluia.</vt:lpstr>
      <vt:lpstr>PowerPoint Presentation</vt:lpstr>
      <vt:lpstr>PowerPoint Presentation</vt:lpstr>
      <vt:lpstr>Lạy Chúa, xin chỉ cho tôi biết đường lối trường sinh, và xin cho tôi no đầy hoan hỉ trước thiên nhan.</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188</cp:revision>
  <dcterms:created xsi:type="dcterms:W3CDTF">2021-12-05T01:20:54Z</dcterms:created>
  <dcterms:modified xsi:type="dcterms:W3CDTF">2025-10-20T08:02:14Z</dcterms:modified>
</cp:coreProperties>
</file>