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61" r:id="rId6"/>
    <p:sldId id="275" r:id="rId7"/>
    <p:sldId id="287" r:id="rId8"/>
    <p:sldId id="278" r:id="rId9"/>
    <p:sldId id="282" r:id="rId10"/>
    <p:sldId id="283" r:id="rId11"/>
    <p:sldId id="288"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DB56F1-E03B-401C-A8D1-6D7590F42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4FE51D89-FEC1-4F8E-B4AF-7D96C36FD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38" y="133350"/>
            <a:ext cx="1105509" cy="1105509"/>
          </a:xfrm>
          <a:prstGeom prst="rect">
            <a:avLst/>
          </a:prstGeom>
        </p:spPr>
      </p:pic>
      <p:sp>
        <p:nvSpPr>
          <p:cNvPr id="10" name="TextBox 9">
            <a:extLst>
              <a:ext uri="{FF2B5EF4-FFF2-40B4-BE49-F238E27FC236}">
                <a16:creationId xmlns:a16="http://schemas.microsoft.com/office/drawing/2014/main" id="{A081E0FB-1FA9-43D4-BCE5-78C1D1CC874A}"/>
              </a:ext>
            </a:extLst>
          </p:cNvPr>
          <p:cNvSpPr txBox="1"/>
          <p:nvPr/>
        </p:nvSpPr>
        <p:spPr>
          <a:xfrm>
            <a:off x="226576" y="4001174"/>
            <a:ext cx="6562641"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HAI TUẦN II MÙA VỌNG NĂM A</a:t>
            </a:r>
            <a:endParaRPr lang="en-US" sz="2800" b="1" dirty="0">
              <a:solidFill>
                <a:srgbClr val="C0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132636"/>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07497" y="784782"/>
            <a:ext cx="8731305" cy="4031873"/>
          </a:xfrm>
          <a:prstGeom prst="rect">
            <a:avLst/>
          </a:prstGeom>
          <a:noFill/>
        </p:spPr>
        <p:txBody>
          <a:bodyPr wrap="square">
            <a:spAutoFit/>
          </a:bodyPr>
          <a:lstStyle/>
          <a:p>
            <a:pPr algn="just"/>
            <a:r>
              <a:rPr lang="vi-VN" sz="3200" b="1" i="0" dirty="0">
                <a:solidFill>
                  <a:schemeClr val="bg1"/>
                </a:solidFill>
                <a:effectLst/>
              </a:rPr>
              <a:t>Chúng ta nóng lòng mong đợi Đấng Cứu Độ là Đức Giê-su Ki-tô, Chúa chúng ta. Người sẽ biến đổi thân xác yêu hèn của chúng ta nên giống thân xác vinh hiển của Người. Lạy Mẹ Ma-ri-a. Thiên hạ đã nói về Mẹ bao vinh hiển, vì từ nơi Mẹ Mặt Trời Công Chính đã mọc lên là Đức Ki-tô Thiên Chúa chúng tôi.</a:t>
            </a:r>
            <a:endParaRPr lang="en-US" sz="32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DB56F1-E03B-401C-A8D1-6D7590F42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4FE51D89-FEC1-4F8E-B4AF-7D96C36FD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38" y="133350"/>
            <a:ext cx="1105509" cy="1105509"/>
          </a:xfrm>
          <a:prstGeom prst="rect">
            <a:avLst/>
          </a:prstGeom>
        </p:spPr>
      </p:pic>
      <p:sp>
        <p:nvSpPr>
          <p:cNvPr id="10" name="TextBox 9">
            <a:extLst>
              <a:ext uri="{FF2B5EF4-FFF2-40B4-BE49-F238E27FC236}">
                <a16:creationId xmlns:a16="http://schemas.microsoft.com/office/drawing/2014/main" id="{A081E0FB-1FA9-43D4-BCE5-78C1D1CC874A}"/>
              </a:ext>
            </a:extLst>
          </p:cNvPr>
          <p:cNvSpPr txBox="1"/>
          <p:nvPr/>
        </p:nvSpPr>
        <p:spPr>
          <a:xfrm>
            <a:off x="226576" y="4001174"/>
            <a:ext cx="6562641"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HAI TUẦN II MÙA VỌNG NĂM A</a:t>
            </a:r>
            <a:endParaRPr lang="en-US" sz="2800" b="1" dirty="0">
              <a:solidFill>
                <a:srgbClr val="C00000"/>
              </a:solidFill>
            </a:endParaRPr>
          </a:p>
        </p:txBody>
      </p:sp>
    </p:spTree>
    <p:extLst>
      <p:ext uri="{BB962C8B-B14F-4D97-AF65-F5344CB8AC3E}">
        <p14:creationId xmlns:p14="http://schemas.microsoft.com/office/powerpoint/2010/main" val="2894996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Roboto" panose="02000000000000000000" pitchFamily="2" charset="0"/>
              </a:rPr>
              <a:t>Tôi hớn hở vui mừng trong Chúa, và lòng tôi hoan hỷ trong Thiên Chúa tôi, vì Người đã mặc cho tôi áo phần rỗi, và choàng áo công chính cho tôi, như tân nương trang sức bằng ngọc bảo.</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1323439"/>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1" dirty="0">
                <a:solidFill>
                  <a:schemeClr val="bg1"/>
                </a:solidFill>
                <a:effectLst/>
                <a:latin typeface="Roboto" panose="02000000000000000000" pitchFamily="2" charset="0"/>
              </a:rPr>
              <a:t>“Ta sẽ đặt mối thù nghịch giữa miêu duệ mi và miêu duệ người phụ nữ”.</a:t>
            </a:r>
            <a:endParaRPr lang="en-US" sz="40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Roboto" panose="02000000000000000000" pitchFamily="2" charset="0"/>
              </a:rPr>
              <a:t>St 3, 9-15. 20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614995" y="2094190"/>
            <a:ext cx="6224798"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9378" y="2713063"/>
            <a:ext cx="4506730" cy="243043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Roboto" panose="02000000000000000000" pitchFamily="2" charset="0"/>
              </a:rPr>
              <a:t>Hãy ca tụng Chúa một bài ca mới, vì Người đã làm nên những điều huyền diệu.</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0000"/>
                </a:solidFill>
                <a:uFillTx/>
                <a:latin typeface="Calibri"/>
              </a:rPr>
              <a:t>Đáp</a:t>
            </a:r>
            <a:r>
              <a:rPr lang="en-US" sz="5400" b="1" i="0" u="none" strike="noStrike" kern="1200" cap="none" spc="0" baseline="0" dirty="0">
                <a:solidFill>
                  <a:srgbClr val="FF00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e-DE" sz="3600" b="0" i="0" dirty="0">
                <a:solidFill>
                  <a:schemeClr val="bg1"/>
                </a:solidFill>
                <a:effectLst/>
                <a:latin typeface="Roboto" panose="02000000000000000000" pitchFamily="2" charset="0"/>
              </a:rPr>
              <a:t>Tv 97, 1. 2-3ab. 3cd-4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545903" y="923315"/>
            <a:ext cx="8052193" cy="200054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1" dirty="0">
                <a:solidFill>
                  <a:schemeClr val="bg1"/>
                </a:solidFill>
                <a:effectLst/>
              </a:rPr>
              <a:t>“Từ trước khi tạo thành vũ trụ, Thiên Chúa đã kén chọn chúng </a:t>
            </a:r>
            <a:r>
              <a:rPr lang="vi-VN" sz="4000" b="1" i="1" dirty="0">
                <a:solidFill>
                  <a:schemeClr val="bg1"/>
                </a:solidFill>
                <a:effectLst/>
                <a:latin typeface="Roboto" panose="02000000000000000000" pitchFamily="2" charset="0"/>
              </a:rPr>
              <a:t>ta trong Ðức Ki-tô”.</a:t>
            </a:r>
            <a:endPar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2" y="31942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Roboto" panose="02000000000000000000" pitchFamily="2" charset="0"/>
              </a:rPr>
              <a:t>Ep 1, 3-6. 11-12</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7455" y="3470005"/>
            <a:ext cx="3673932" cy="1890474"/>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545903" y="2761211"/>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a:t>
            </a:r>
            <a:r>
              <a:rPr lang="en-US" sz="4000" b="0" i="0" dirty="0">
                <a:solidFill>
                  <a:schemeClr val="bg1"/>
                </a:solidFill>
                <a:effectLst/>
                <a:latin typeface="Roboto" panose="02000000000000000000" pitchFamily="2" charset="0"/>
              </a:rPr>
              <a:t>Ê-</a:t>
            </a:r>
            <a:r>
              <a:rPr lang="en-US" sz="4000" b="0" i="0" dirty="0" err="1">
                <a:solidFill>
                  <a:schemeClr val="bg1"/>
                </a:solidFill>
                <a:effectLst/>
                <a:latin typeface="Roboto" panose="02000000000000000000" pitchFamily="2" charset="0"/>
              </a:rPr>
              <a:t>phê</a:t>
            </a:r>
            <a:r>
              <a:rPr lang="en-US" sz="4000" b="0" i="0" dirty="0">
                <a:solidFill>
                  <a:schemeClr val="bg1"/>
                </a:solidFill>
                <a:effectLst/>
                <a:latin typeface="Roboto" panose="02000000000000000000" pitchFamily="2" charset="0"/>
              </a:rPr>
              <a:t>-</a:t>
            </a:r>
            <a:r>
              <a:rPr lang="en-US" sz="4000" b="0" i="0" dirty="0" err="1">
                <a:solidFill>
                  <a:schemeClr val="bg1"/>
                </a:solidFill>
                <a:effectLst/>
                <a:latin typeface="Roboto" panose="02000000000000000000" pitchFamily="2" charset="0"/>
              </a:rPr>
              <a:t>xô</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86891"/>
            <a:ext cx="8534400" cy="3962400"/>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i="0" dirty="0">
                <a:solidFill>
                  <a:schemeClr val="bg1"/>
                </a:solidFill>
                <a:effectLst/>
                <a:latin typeface="Roboto" panose="02000000000000000000" pitchFamily="2" charset="0"/>
              </a:rPr>
              <a:t>– Kính chào Trinh Nữ Ma-ri-a đầy ơn phúc, Thiên Chúa ở cùng Trinh Nữ, Trinh Nữ có phúc hơn các người nữ.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DB56F1-E03B-401C-A8D1-6D7590F42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4FE51D89-FEC1-4F8E-B4AF-7D96C36FD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38" y="133350"/>
            <a:ext cx="1105509" cy="1105509"/>
          </a:xfrm>
          <a:prstGeom prst="rect">
            <a:avLst/>
          </a:prstGeom>
        </p:spPr>
      </p:pic>
      <p:sp>
        <p:nvSpPr>
          <p:cNvPr id="10" name="TextBox 9">
            <a:extLst>
              <a:ext uri="{FF2B5EF4-FFF2-40B4-BE49-F238E27FC236}">
                <a16:creationId xmlns:a16="http://schemas.microsoft.com/office/drawing/2014/main" id="{A081E0FB-1FA9-43D4-BCE5-78C1D1CC874A}"/>
              </a:ext>
            </a:extLst>
          </p:cNvPr>
          <p:cNvSpPr txBox="1"/>
          <p:nvPr/>
        </p:nvSpPr>
        <p:spPr>
          <a:xfrm>
            <a:off x="164538" y="4001174"/>
            <a:ext cx="4855222" cy="646331"/>
          </a:xfrm>
          <a:prstGeom prst="rect">
            <a:avLst/>
          </a:prstGeom>
          <a:noFill/>
        </p:spPr>
        <p:txBody>
          <a:bodyPr wrap="square">
            <a:spAutoFit/>
          </a:bodyPr>
          <a:lstStyle/>
          <a:p>
            <a:r>
              <a:rPr lang="en-US" sz="3600" b="1" i="0" dirty="0" err="1">
                <a:solidFill>
                  <a:srgbClr val="C00000"/>
                </a:solidFill>
                <a:effectLst/>
                <a:latin typeface="Arial" panose="020B0604020202020204" pitchFamily="34" charset="0"/>
                <a:cs typeface="Arial" panose="020B0604020202020204" pitchFamily="34" charset="0"/>
              </a:rPr>
              <a:t>Phúc</a:t>
            </a:r>
            <a:r>
              <a:rPr lang="en-US" sz="3600" b="1" i="0" dirty="0">
                <a:solidFill>
                  <a:srgbClr val="C00000"/>
                </a:solidFill>
                <a:effectLst/>
                <a:latin typeface="Arial" panose="020B0604020202020204" pitchFamily="34" charset="0"/>
                <a:cs typeface="Arial" panose="020B0604020202020204" pitchFamily="34" charset="0"/>
              </a:rPr>
              <a:t> </a:t>
            </a:r>
            <a:r>
              <a:rPr lang="en-US" sz="3600" b="1" i="0" dirty="0" err="1">
                <a:solidFill>
                  <a:srgbClr val="C00000"/>
                </a:solidFill>
                <a:effectLst/>
                <a:latin typeface="Arial" panose="020B0604020202020204" pitchFamily="34" charset="0"/>
                <a:cs typeface="Arial" panose="020B0604020202020204" pitchFamily="34" charset="0"/>
              </a:rPr>
              <a:t>Âm</a:t>
            </a:r>
            <a:r>
              <a:rPr lang="en-US" sz="3600" b="1" i="0" dirty="0">
                <a:solidFill>
                  <a:srgbClr val="C00000"/>
                </a:solidFill>
                <a:effectLst/>
                <a:latin typeface="Arial" panose="020B0604020202020204" pitchFamily="34" charset="0"/>
                <a:cs typeface="Arial" panose="020B0604020202020204" pitchFamily="34" charset="0"/>
              </a:rPr>
              <a:t>: Lc 1, 26-38</a:t>
            </a:r>
            <a:endParaRPr lang="en-US" sz="3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6238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284</Words>
  <Application>Microsoft Office PowerPoint</Application>
  <PresentationFormat>On-screen Show (16:9)</PresentationFormat>
  <Paragraphs>19</Paragraphs>
  <Slides>11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51</cp:revision>
  <dcterms:created xsi:type="dcterms:W3CDTF">2018-11-13T15:52:26Z</dcterms:created>
  <dcterms:modified xsi:type="dcterms:W3CDTF">2025-11-21T01:27:35Z</dcterms:modified>
</cp:coreProperties>
</file>