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295" r:id="rId7"/>
    <p:sldId id="278" r:id="rId8"/>
    <p:sldId id="282" r:id="rId9"/>
    <p:sldId id="283" r:id="rId10"/>
    <p:sldId id="296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63B75A1-6B2E-4EFA-A42B-641BCBBAF6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3F9D5F5-0466-4BCD-9190-16D1C04947B9}"/>
              </a:ext>
            </a:extLst>
          </p:cNvPr>
          <p:cNvSpPr txBox="1"/>
          <p:nvPr/>
        </p:nvSpPr>
        <p:spPr>
          <a:xfrm>
            <a:off x="2265028" y="4292264"/>
            <a:ext cx="677800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NĂM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TUẦN III MÙA VỌNG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070A472-5177-43D7-B4D9-749249C29B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503" y="231048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63B75A1-6B2E-4EFA-A42B-641BCBBAF6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3F9D5F5-0466-4BCD-9190-16D1C04947B9}"/>
              </a:ext>
            </a:extLst>
          </p:cNvPr>
          <p:cNvSpPr txBox="1"/>
          <p:nvPr/>
        </p:nvSpPr>
        <p:spPr>
          <a:xfrm>
            <a:off x="2265028" y="4292264"/>
            <a:ext cx="677800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NĂM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TUẦN III MÙA VỌNG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070A472-5177-43D7-B4D9-749249C29B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503" y="231048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413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001794"/>
            <a:ext cx="8625439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Vua chúng ta là Đức Ki-tô ngự đến, Người chính là Con Chiên sẽ đến, như lời rao giảng của thánh Gio-an.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67000" y="170797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372908" y="770751"/>
            <a:ext cx="8640961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“Ta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sẽ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gây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cho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Ða-vít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một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mầm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giống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công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chính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Gr 23, 5-8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574535" y="2094190"/>
            <a:ext cx="78249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tri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Giê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-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rê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-mi-a.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660" y="2967894"/>
            <a:ext cx="4469345" cy="2410276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596523" y="1723153"/>
            <a:ext cx="8063344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 công chính và nền hoà bình viên mãn sẽ triển nở trong triều đại người tới muôn đời (x. c. 7).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009482" y="1076822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Tv 71, 2. 12-13. 18-19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181100" y="0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61444" y="672337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i="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–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Lạy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Ðấng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Thủ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lãnh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nhà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Israel,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Ngài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đã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ban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lề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luật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cho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Môsê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trên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núi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Sinai,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xin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hãy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đến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mà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ra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tay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cứu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chuộc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chúng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con. –</a:t>
            </a:r>
            <a:r>
              <a:rPr lang="en-US" sz="4400" i="0" dirty="0">
                <a:solidFill>
                  <a:schemeClr val="bg1"/>
                </a:solidFill>
                <a:latin typeface="arial" panose="020B0604020202020204" pitchFamily="34" charset="0"/>
              </a:rPr>
              <a:t> 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63B75A1-6B2E-4EFA-A42B-641BCBBAF6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3F9D5F5-0466-4BCD-9190-16D1C04947B9}"/>
              </a:ext>
            </a:extLst>
          </p:cNvPr>
          <p:cNvSpPr txBox="1"/>
          <p:nvPr/>
        </p:nvSpPr>
        <p:spPr>
          <a:xfrm>
            <a:off x="4207118" y="3005631"/>
            <a:ext cx="461320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 Mt 1, 18-24</a:t>
            </a:r>
            <a:endParaRPr lang="en-US" sz="32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070A472-5177-43D7-B4D9-749249C29B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503" y="231048"/>
            <a:ext cx="1105509" cy="11055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BA2FBAA-7FA2-40A4-BA47-8AEA318F68D7}"/>
              </a:ext>
            </a:extLst>
          </p:cNvPr>
          <p:cNvSpPr txBox="1"/>
          <p:nvPr/>
        </p:nvSpPr>
        <p:spPr>
          <a:xfrm>
            <a:off x="1921860" y="3565557"/>
            <a:ext cx="689846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1" dirty="0">
                <a:solidFill>
                  <a:srgbClr val="00B0F0"/>
                </a:solidFill>
                <a:effectLst/>
                <a:latin typeface="Roboto" panose="02000000000000000000" pitchFamily="2" charset="0"/>
              </a:rPr>
              <a:t>“</a:t>
            </a:r>
            <a:r>
              <a:rPr lang="en-US" sz="3200" b="1" i="1" dirty="0" err="1">
                <a:solidFill>
                  <a:srgbClr val="00B0F0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sz="3200" b="1" i="1" dirty="0">
                <a:solidFill>
                  <a:srgbClr val="00B0F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3200" b="1" i="1" dirty="0" err="1">
                <a:solidFill>
                  <a:srgbClr val="00B0F0"/>
                </a:solidFill>
                <a:effectLst/>
                <a:latin typeface="Roboto" panose="02000000000000000000" pitchFamily="2" charset="0"/>
              </a:rPr>
              <a:t>Giêsu</a:t>
            </a:r>
            <a:r>
              <a:rPr lang="en-US" sz="3200" b="1" i="1" dirty="0">
                <a:solidFill>
                  <a:srgbClr val="00B0F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3200" b="1" i="1" dirty="0" err="1">
                <a:solidFill>
                  <a:srgbClr val="00B0F0"/>
                </a:solidFill>
                <a:effectLst/>
                <a:latin typeface="Roboto" panose="02000000000000000000" pitchFamily="2" charset="0"/>
              </a:rPr>
              <a:t>sẽ</a:t>
            </a:r>
            <a:r>
              <a:rPr lang="en-US" sz="3200" b="1" i="1" dirty="0">
                <a:solidFill>
                  <a:srgbClr val="00B0F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3200" b="1" i="1" dirty="0" err="1">
                <a:solidFill>
                  <a:srgbClr val="00B0F0"/>
                </a:solidFill>
                <a:effectLst/>
                <a:latin typeface="Roboto" panose="02000000000000000000" pitchFamily="2" charset="0"/>
              </a:rPr>
              <a:t>sinh</a:t>
            </a:r>
            <a:r>
              <a:rPr lang="en-US" sz="3200" b="1" i="1" dirty="0">
                <a:solidFill>
                  <a:srgbClr val="00B0F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3200" b="1" i="1" dirty="0" err="1">
                <a:solidFill>
                  <a:srgbClr val="00B0F0"/>
                </a:solidFill>
                <a:effectLst/>
                <a:latin typeface="Roboto" panose="02000000000000000000" pitchFamily="2" charset="0"/>
              </a:rPr>
              <a:t>bởi</a:t>
            </a:r>
            <a:r>
              <a:rPr lang="en-US" sz="3200" b="1" i="1" dirty="0">
                <a:solidFill>
                  <a:srgbClr val="00B0F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3200" b="1" i="1" dirty="0" err="1">
                <a:solidFill>
                  <a:srgbClr val="00B0F0"/>
                </a:solidFill>
                <a:effectLst/>
                <a:latin typeface="Roboto" panose="02000000000000000000" pitchFamily="2" charset="0"/>
              </a:rPr>
              <a:t>Ðức</a:t>
            </a:r>
            <a:r>
              <a:rPr lang="en-US" sz="3200" b="1" i="1" dirty="0">
                <a:solidFill>
                  <a:srgbClr val="00B0F0"/>
                </a:solidFill>
                <a:effectLst/>
                <a:latin typeface="Roboto" panose="02000000000000000000" pitchFamily="2" charset="0"/>
              </a:rPr>
              <a:t> Trinh </a:t>
            </a:r>
            <a:r>
              <a:rPr lang="en-US" sz="3200" b="1" i="1" dirty="0" err="1">
                <a:solidFill>
                  <a:srgbClr val="00B0F0"/>
                </a:solidFill>
                <a:effectLst/>
                <a:latin typeface="Roboto" panose="02000000000000000000" pitchFamily="2" charset="0"/>
              </a:rPr>
              <a:t>Nữ</a:t>
            </a:r>
            <a:r>
              <a:rPr lang="en-US" sz="3200" b="1" i="1" dirty="0">
                <a:solidFill>
                  <a:srgbClr val="00B0F0"/>
                </a:solidFill>
                <a:effectLst/>
                <a:latin typeface="Roboto" panose="02000000000000000000" pitchFamily="2" charset="0"/>
              </a:rPr>
              <a:t> Maria, </a:t>
            </a:r>
            <a:r>
              <a:rPr lang="en-US" sz="3200" b="1" i="1" dirty="0" err="1">
                <a:solidFill>
                  <a:srgbClr val="00B0F0"/>
                </a:solidFill>
                <a:effectLst/>
                <a:latin typeface="Roboto" panose="02000000000000000000" pitchFamily="2" charset="0"/>
              </a:rPr>
              <a:t>vị</a:t>
            </a:r>
            <a:r>
              <a:rPr lang="en-US" sz="3200" b="1" i="1" dirty="0">
                <a:solidFill>
                  <a:srgbClr val="00B0F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3200" b="1" i="1" dirty="0" err="1">
                <a:solidFill>
                  <a:srgbClr val="00B0F0"/>
                </a:solidFill>
                <a:effectLst/>
                <a:latin typeface="Roboto" panose="02000000000000000000" pitchFamily="2" charset="0"/>
              </a:rPr>
              <a:t>hôn</a:t>
            </a:r>
            <a:r>
              <a:rPr lang="en-US" sz="3200" b="1" i="1" dirty="0">
                <a:solidFill>
                  <a:srgbClr val="00B0F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3200" b="1" i="1" dirty="0" err="1">
                <a:solidFill>
                  <a:srgbClr val="00B0F0"/>
                </a:solidFill>
                <a:effectLst/>
                <a:latin typeface="Roboto" panose="02000000000000000000" pitchFamily="2" charset="0"/>
              </a:rPr>
              <a:t>thê</a:t>
            </a:r>
            <a:r>
              <a:rPr lang="en-US" sz="3200" b="1" i="1" dirty="0">
                <a:solidFill>
                  <a:srgbClr val="00B0F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3200" b="1" i="1" dirty="0" err="1">
                <a:solidFill>
                  <a:srgbClr val="00B0F0"/>
                </a:solidFill>
                <a:effectLst/>
                <a:latin typeface="Roboto" panose="02000000000000000000" pitchFamily="2" charset="0"/>
              </a:rPr>
              <a:t>của</a:t>
            </a:r>
            <a:r>
              <a:rPr lang="en-US" sz="3200" b="1" i="1" dirty="0">
                <a:solidFill>
                  <a:srgbClr val="00B0F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3200" b="1" i="1" dirty="0" err="1">
                <a:solidFill>
                  <a:srgbClr val="00B0F0"/>
                </a:solidFill>
                <a:effectLst/>
                <a:latin typeface="Roboto" panose="02000000000000000000" pitchFamily="2" charset="0"/>
              </a:rPr>
              <a:t>Thánh</a:t>
            </a:r>
            <a:r>
              <a:rPr lang="en-US" sz="3200" b="1" i="1" dirty="0">
                <a:solidFill>
                  <a:srgbClr val="00B0F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3200" b="1" i="1" dirty="0" err="1">
                <a:solidFill>
                  <a:srgbClr val="00B0F0"/>
                </a:solidFill>
                <a:effectLst/>
                <a:latin typeface="Roboto" panose="02000000000000000000" pitchFamily="2" charset="0"/>
              </a:rPr>
              <a:t>Giuse</a:t>
            </a:r>
            <a:r>
              <a:rPr lang="en-US" sz="3200" b="1" i="1" dirty="0">
                <a:solidFill>
                  <a:srgbClr val="00B0F0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sz="3200" b="1" i="1" dirty="0" err="1">
                <a:solidFill>
                  <a:srgbClr val="00B0F0"/>
                </a:solidFill>
                <a:effectLst/>
                <a:latin typeface="Roboto" panose="02000000000000000000" pitchFamily="2" charset="0"/>
              </a:rPr>
              <a:t>thuộc</a:t>
            </a:r>
            <a:r>
              <a:rPr lang="en-US" sz="3200" b="1" i="1" dirty="0">
                <a:solidFill>
                  <a:srgbClr val="00B0F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3200" b="1" i="1" dirty="0" err="1">
                <a:solidFill>
                  <a:srgbClr val="00B0F0"/>
                </a:solidFill>
                <a:effectLst/>
                <a:latin typeface="Roboto" panose="02000000000000000000" pitchFamily="2" charset="0"/>
              </a:rPr>
              <a:t>dòng</a:t>
            </a:r>
            <a:r>
              <a:rPr lang="en-US" sz="3200" b="1" i="1" dirty="0">
                <a:solidFill>
                  <a:srgbClr val="00B0F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3200" b="1" i="1" dirty="0" err="1">
                <a:solidFill>
                  <a:srgbClr val="00B0F0"/>
                </a:solidFill>
                <a:effectLst/>
                <a:latin typeface="Roboto" panose="02000000000000000000" pitchFamily="2" charset="0"/>
              </a:rPr>
              <a:t>dõi</a:t>
            </a:r>
            <a:r>
              <a:rPr lang="en-US" sz="3200" b="1" i="1" dirty="0">
                <a:solidFill>
                  <a:srgbClr val="00B0F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3200" b="1" i="1" dirty="0" err="1">
                <a:solidFill>
                  <a:srgbClr val="00B0F0"/>
                </a:solidFill>
                <a:effectLst/>
                <a:latin typeface="Roboto" panose="02000000000000000000" pitchFamily="2" charset="0"/>
              </a:rPr>
              <a:t>Ðavít</a:t>
            </a:r>
            <a:r>
              <a:rPr lang="en-US" sz="3200" b="1" i="1" dirty="0">
                <a:solidFill>
                  <a:srgbClr val="00B0F0"/>
                </a:solidFill>
                <a:effectLst/>
                <a:latin typeface="Roboto" panose="02000000000000000000" pitchFamily="2" charset="0"/>
              </a:rPr>
              <a:t>”.</a:t>
            </a:r>
            <a:endParaRPr lang="en-US" sz="32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768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132636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315589" y="902077"/>
            <a:ext cx="8731305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Này đây Trinh Nữ sẽ thụ thai, và sinh hạ con trai. Người ta sẽ gọi tên con trẻ là Em-ma-nu-en, nghĩa là Thiên-Chúa-ở-cùng-chúng-ta.</a:t>
            </a:r>
            <a:endParaRPr lang="en-US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1714</TotalTime>
  <Words>207</Words>
  <Application>Microsoft Office PowerPoint</Application>
  <PresentationFormat>On-screen Show (16:9)</PresentationFormat>
  <Paragraphs>17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Albany</vt:lpstr>
      <vt:lpstr>Arial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59</cp:revision>
  <dcterms:created xsi:type="dcterms:W3CDTF">2018-11-13T15:52:26Z</dcterms:created>
  <dcterms:modified xsi:type="dcterms:W3CDTF">2025-11-29T05:27:57Z</dcterms:modified>
</cp:coreProperties>
</file>