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16" r:id="rId2"/>
    <p:sldMasterId id="2147483760" r:id="rId3"/>
    <p:sldMasterId id="2147483796" r:id="rId4"/>
    <p:sldMasterId id="2147483856" r:id="rId5"/>
  </p:sldMasterIdLst>
  <p:notesMasterIdLst>
    <p:notesMasterId r:id="rId16"/>
  </p:notesMasterIdLst>
  <p:sldIdLst>
    <p:sldId id="1100" r:id="rId6"/>
    <p:sldId id="316" r:id="rId7"/>
    <p:sldId id="1029" r:id="rId8"/>
    <p:sldId id="1056" r:id="rId9"/>
    <p:sldId id="426" r:id="rId10"/>
    <p:sldId id="1123" r:id="rId11"/>
    <p:sldId id="1046" r:id="rId12"/>
    <p:sldId id="346" r:id="rId13"/>
    <p:sldId id="445" r:id="rId14"/>
    <p:sldId id="1124"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42D"/>
    <a:srgbClr val="009A46"/>
    <a:srgbClr val="003399"/>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86370" autoAdjust="0"/>
  </p:normalViewPr>
  <p:slideViewPr>
    <p:cSldViewPr>
      <p:cViewPr varScale="1">
        <p:scale>
          <a:sx n="72" d="100"/>
          <a:sy n="72" d="100"/>
        </p:scale>
        <p:origin x="348" y="52"/>
      </p:cViewPr>
      <p:guideLst>
        <p:guide orient="horz" pos="1620"/>
        <p:guide pos="2880"/>
      </p:guideLst>
    </p:cSldViewPr>
  </p:slideViewPr>
  <p:outlineViewPr>
    <p:cViewPr>
      <p:scale>
        <a:sx n="33" d="100"/>
        <a:sy n="33" d="100"/>
      </p:scale>
      <p:origin x="0" y="17155"/>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EFC896-DBEB-4B2F-A345-24C1E6867C7E}" type="datetimeFigureOut">
              <a:rPr lang="en-US" smtClean="0"/>
              <a:t>10/27/2025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DAA1B-6C37-4EC5-BBC8-F5F527005C0A}" type="slidenum">
              <a:rPr lang="en-US" smtClean="0"/>
              <a:t>‹#›</a:t>
            </a:fld>
            <a:endParaRPr lang="en-US"/>
          </a:p>
        </p:txBody>
      </p:sp>
    </p:spTree>
    <p:extLst>
      <p:ext uri="{BB962C8B-B14F-4D97-AF65-F5344CB8AC3E}">
        <p14:creationId xmlns:p14="http://schemas.microsoft.com/office/powerpoint/2010/main" val="89816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a:t>
            </a:fld>
            <a:endParaRPr lang="en-US"/>
          </a:p>
        </p:txBody>
      </p:sp>
    </p:spTree>
    <p:extLst>
      <p:ext uri="{BB962C8B-B14F-4D97-AF65-F5344CB8AC3E}">
        <p14:creationId xmlns:p14="http://schemas.microsoft.com/office/powerpoint/2010/main" val="21006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6</a:t>
            </a:fld>
            <a:endParaRPr lang="en-US"/>
          </a:p>
        </p:txBody>
      </p:sp>
    </p:spTree>
    <p:extLst>
      <p:ext uri="{BB962C8B-B14F-4D97-AF65-F5344CB8AC3E}">
        <p14:creationId xmlns:p14="http://schemas.microsoft.com/office/powerpoint/2010/main" val="37212698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10</a:t>
            </a:fld>
            <a:endParaRPr lang="en-US"/>
          </a:p>
        </p:txBody>
      </p:sp>
    </p:spTree>
    <p:extLst>
      <p:ext uri="{BB962C8B-B14F-4D97-AF65-F5344CB8AC3E}">
        <p14:creationId xmlns:p14="http://schemas.microsoft.com/office/powerpoint/2010/main" val="6510726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39A25E-7F15-44F1-94F4-2A12B1BB4C41}" type="datetimeFigureOut">
              <a:rPr lang="en-US" smtClean="0"/>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4398486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834636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1557881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0917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53137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08782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79847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7823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116970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76969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14068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822094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82291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75400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57120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21411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0523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890403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2701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81858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513936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02781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39A25E-7F15-44F1-94F4-2A12B1BB4C41}" type="datetimeFigureOut">
              <a:rPr lang="en-US" smtClean="0"/>
              <a:t>10/27/2025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5627006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23540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19560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53610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35187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82537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011313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56054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78458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3432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564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39A25E-7F15-44F1-94F4-2A12B1BB4C41}" type="datetimeFigureOut">
              <a:rPr lang="en-US" smtClean="0"/>
              <a:t>10/27/2025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4130563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22529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63819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89449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23131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31822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755740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70719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947595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38474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1273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39A25E-7F15-44F1-94F4-2A12B1BB4C41}" type="datetimeFigureOut">
              <a:rPr lang="en-US" smtClean="0"/>
              <a:t>10/27/2025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3485120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72307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76112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69308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4772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756959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897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39A25E-7F15-44F1-94F4-2A12B1BB4C41}" type="datetimeFigureOut">
              <a:rPr lang="en-US" smtClean="0"/>
              <a:t>10/27/2025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5758956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39A25E-7F15-44F1-94F4-2A12B1BB4C41}" type="datetimeFigureOut">
              <a:rPr lang="en-US" smtClean="0"/>
              <a:t>10/27/2025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35966158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10/27/2025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793209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10/27/2025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8459666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839A25E-7F15-44F1-94F4-2A12B1BB4C41}" type="datetimeFigureOut">
              <a:rPr lang="en-US" smtClean="0"/>
              <a:t>10/27/2025</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8E1B59D-EAE0-479E-86E9-837E6345171E}" type="slidenum">
              <a:rPr lang="en-US" smtClean="0"/>
              <a:t>‹#›</a:t>
            </a:fld>
            <a:endParaRPr lang="en-US"/>
          </a:p>
        </p:txBody>
      </p:sp>
    </p:spTree>
    <p:extLst>
      <p:ext uri="{BB962C8B-B14F-4D97-AF65-F5344CB8AC3E}">
        <p14:creationId xmlns:p14="http://schemas.microsoft.com/office/powerpoint/2010/main" val="4172942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1854328"/>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6170677"/>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3055857"/>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rgbClr val="003300">
                <a:lumMod val="84000"/>
                <a:lumOff val="16000"/>
              </a:srgbClr>
            </a:gs>
            <a:gs pos="8000">
              <a:srgbClr val="9CB86E"/>
            </a:gs>
            <a:gs pos="62000">
              <a:srgbClr val="156B13"/>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10/27/2025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6561823"/>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35.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6" name="Content Placeholder 5">
            <a:extLst>
              <a:ext uri="{FF2B5EF4-FFF2-40B4-BE49-F238E27FC236}">
                <a16:creationId xmlns:a16="http://schemas.microsoft.com/office/drawing/2014/main" id="{47E597C0-0A31-48A9-BA02-BDA83FF470F4}"/>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10968"/>
            <a:ext cx="9144000" cy="5169948"/>
          </a:xfrm>
        </p:spPr>
      </p:pic>
      <p:pic>
        <p:nvPicPr>
          <p:cNvPr id="11" name="Picture 10">
            <a:extLst>
              <a:ext uri="{FF2B5EF4-FFF2-40B4-BE49-F238E27FC236}">
                <a16:creationId xmlns:a16="http://schemas.microsoft.com/office/drawing/2014/main" id="{1B356B16-7F36-4F4A-8BDD-E02AA377E64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9600" y="94332"/>
            <a:ext cx="1080543" cy="1080543"/>
          </a:xfrm>
          <a:prstGeom prst="rect">
            <a:avLst/>
          </a:prstGeom>
        </p:spPr>
      </p:pic>
      <p:sp>
        <p:nvSpPr>
          <p:cNvPr id="14" name="TextBox 13">
            <a:extLst>
              <a:ext uri="{FF2B5EF4-FFF2-40B4-BE49-F238E27FC236}">
                <a16:creationId xmlns:a16="http://schemas.microsoft.com/office/drawing/2014/main" id="{EF130AF4-7EA8-4402-A5BC-FCA9AB2B3AC1}"/>
              </a:ext>
            </a:extLst>
          </p:cNvPr>
          <p:cNvSpPr txBox="1"/>
          <p:nvPr/>
        </p:nvSpPr>
        <p:spPr>
          <a:xfrm>
            <a:off x="1752600" y="3409950"/>
            <a:ext cx="72390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NĂM TUẦN XXXIV THƯỜNG NIÊN C</a:t>
            </a:r>
            <a:endParaRPr lang="en-US" sz="2800" b="1" dirty="0">
              <a:solidFill>
                <a:srgbClr val="FFFF00"/>
              </a:solidFill>
            </a:endParaRPr>
          </a:p>
        </p:txBody>
      </p:sp>
    </p:spTree>
    <p:extLst>
      <p:ext uri="{BB962C8B-B14F-4D97-AF65-F5344CB8AC3E}">
        <p14:creationId xmlns:p14="http://schemas.microsoft.com/office/powerpoint/2010/main" val="1973685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6" name="Content Placeholder 5">
            <a:extLst>
              <a:ext uri="{FF2B5EF4-FFF2-40B4-BE49-F238E27FC236}">
                <a16:creationId xmlns:a16="http://schemas.microsoft.com/office/drawing/2014/main" id="{47E597C0-0A31-48A9-BA02-BDA83FF470F4}"/>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10968"/>
            <a:ext cx="9144000" cy="5169948"/>
          </a:xfrm>
        </p:spPr>
      </p:pic>
      <p:pic>
        <p:nvPicPr>
          <p:cNvPr id="11" name="Picture 10">
            <a:extLst>
              <a:ext uri="{FF2B5EF4-FFF2-40B4-BE49-F238E27FC236}">
                <a16:creationId xmlns:a16="http://schemas.microsoft.com/office/drawing/2014/main" id="{1B356B16-7F36-4F4A-8BDD-E02AA377E64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9600" y="94332"/>
            <a:ext cx="1080543" cy="1080543"/>
          </a:xfrm>
          <a:prstGeom prst="rect">
            <a:avLst/>
          </a:prstGeom>
        </p:spPr>
      </p:pic>
      <p:sp>
        <p:nvSpPr>
          <p:cNvPr id="14" name="TextBox 13">
            <a:extLst>
              <a:ext uri="{FF2B5EF4-FFF2-40B4-BE49-F238E27FC236}">
                <a16:creationId xmlns:a16="http://schemas.microsoft.com/office/drawing/2014/main" id="{EF130AF4-7EA8-4402-A5BC-FCA9AB2B3AC1}"/>
              </a:ext>
            </a:extLst>
          </p:cNvPr>
          <p:cNvSpPr txBox="1"/>
          <p:nvPr/>
        </p:nvSpPr>
        <p:spPr>
          <a:xfrm>
            <a:off x="1752600" y="3409950"/>
            <a:ext cx="72390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NĂM TUẦN XXXIV THƯỜNG NIÊN C</a:t>
            </a:r>
            <a:endParaRPr lang="en-US" sz="2800" b="1" dirty="0">
              <a:solidFill>
                <a:srgbClr val="FFFF00"/>
              </a:solidFill>
            </a:endParaRPr>
          </a:p>
        </p:txBody>
      </p:sp>
    </p:spTree>
    <p:extLst>
      <p:ext uri="{BB962C8B-B14F-4D97-AF65-F5344CB8AC3E}">
        <p14:creationId xmlns:p14="http://schemas.microsoft.com/office/powerpoint/2010/main" val="4305519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1450" y="971550"/>
            <a:ext cx="8801100" cy="3276599"/>
          </a:xfrm>
        </p:spPr>
        <p:txBody>
          <a:bodyPr>
            <a:noAutofit/>
          </a:bodyPr>
          <a:lstStyle/>
          <a:p>
            <a:pPr algn="just"/>
            <a:r>
              <a:rPr lang="vi-VN" sz="4000" b="1" i="0" dirty="0">
                <a:solidFill>
                  <a:schemeClr val="bg1"/>
                </a:solidFill>
                <a:effectLst/>
                <a:latin typeface="Arial" panose="020B0604020202020204" pitchFamily="34" charset="0"/>
              </a:rPr>
              <a:t>Con chiên bị giết xứng đáng lãnh nhận quyền năng thiên tính, không ngoan, sức mạnh, danh dự và vinh quang chúc tụng. Nguyện cho Người được vinh quang, và vương quốc Người tồn tại đến muôn đời.</a:t>
            </a:r>
            <a:endParaRPr lang="vi-VN" sz="4000" b="1" i="0" dirty="0">
              <a:solidFill>
                <a:schemeClr val="bg1"/>
              </a:solidFill>
              <a:effectLst/>
              <a:latin typeface="Helvetica Neue"/>
            </a:endParaRPr>
          </a:p>
        </p:txBody>
      </p:sp>
      <p:sp>
        <p:nvSpPr>
          <p:cNvPr id="4" name="TextBox 3">
            <a:extLst>
              <a:ext uri="{FF2B5EF4-FFF2-40B4-BE49-F238E27FC236}">
                <a16:creationId xmlns:a16="http://schemas.microsoft.com/office/drawing/2014/main" id="{52B86BB9-B6F7-4999-BCC7-DB0AD72AC438}"/>
              </a:ext>
            </a:extLst>
          </p:cNvPr>
          <p:cNvSpPr txBox="1"/>
          <p:nvPr/>
        </p:nvSpPr>
        <p:spPr>
          <a:xfrm>
            <a:off x="2286000" y="57150"/>
            <a:ext cx="4572000" cy="830997"/>
          </a:xfrm>
          <a:prstGeom prst="rect">
            <a:avLst/>
          </a:prstGeom>
          <a:noFill/>
        </p:spPr>
        <p:txBody>
          <a:bodyPr wrap="square">
            <a:spAutoFit/>
          </a:bodyPr>
          <a:lstStyle/>
          <a:p>
            <a:pPr algn="ctr"/>
            <a:r>
              <a:rPr lang="vi-VN" sz="4800" b="1" i="0" dirty="0">
                <a:solidFill>
                  <a:srgbClr val="FFFF00"/>
                </a:solidFill>
                <a:effectLst/>
                <a:latin typeface="Arial" panose="020B0604020202020204" pitchFamily="34" charset="0"/>
              </a:rPr>
              <a:t>Ca nhập lễ</a:t>
            </a:r>
            <a:endParaRPr lang="en-US" sz="4800" dirty="0"/>
          </a:p>
        </p:txBody>
      </p:sp>
    </p:spTree>
    <p:extLst>
      <p:ext uri="{BB962C8B-B14F-4D97-AF65-F5344CB8AC3E}">
        <p14:creationId xmlns:p14="http://schemas.microsoft.com/office/powerpoint/2010/main" val="14126717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46878C9-76C9-FA44-2D27-3E14DE32C1B7}"/>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44CF4DF7-EE09-482B-8183-69B101CCE8B0}"/>
              </a:ext>
            </a:extLst>
          </p:cNvPr>
          <p:cNvSpPr txBox="1"/>
          <p:nvPr/>
        </p:nvSpPr>
        <p:spPr>
          <a:xfrm>
            <a:off x="-228601" y="146760"/>
            <a:ext cx="9540635"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3600" b="0" i="0" dirty="0" err="1">
                <a:solidFill>
                  <a:schemeClr val="bg1"/>
                </a:solidFill>
                <a:effectLst/>
                <a:latin typeface="arial" panose="020B0604020202020204" pitchFamily="34" charset="0"/>
              </a:rPr>
              <a:t>Ðn</a:t>
            </a:r>
            <a:r>
              <a:rPr lang="en-US" sz="3600" b="0" i="0" dirty="0">
                <a:solidFill>
                  <a:schemeClr val="bg1"/>
                </a:solidFill>
                <a:effectLst/>
                <a:latin typeface="arial" panose="020B0604020202020204" pitchFamily="34" charset="0"/>
              </a:rPr>
              <a:t> 6, 11-27</a:t>
            </a:r>
            <a:endParaRPr lang="en-US" sz="3600" b="0" i="0" dirty="0">
              <a:solidFill>
                <a:schemeClr val="bg1"/>
              </a:solidFill>
              <a:effectLst/>
              <a:latin typeface="Arial" panose="020B0604020202020204" pitchFamily="34" charset="0"/>
            </a:endParaRPr>
          </a:p>
        </p:txBody>
      </p:sp>
      <p:pic>
        <p:nvPicPr>
          <p:cNvPr id="8" name="Picture 7">
            <a:extLst>
              <a:ext uri="{FF2B5EF4-FFF2-40B4-BE49-F238E27FC236}">
                <a16:creationId xmlns:a16="http://schemas.microsoft.com/office/drawing/2014/main" id="{F2410B25-C385-43E7-958B-03F48D6A64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85251" y="3105150"/>
            <a:ext cx="4304289" cy="2428175"/>
          </a:xfrm>
          <a:prstGeom prst="rect">
            <a:avLst/>
          </a:prstGeom>
        </p:spPr>
      </p:pic>
      <p:sp>
        <p:nvSpPr>
          <p:cNvPr id="10" name="TextBox 9">
            <a:extLst>
              <a:ext uri="{FF2B5EF4-FFF2-40B4-BE49-F238E27FC236}">
                <a16:creationId xmlns:a16="http://schemas.microsoft.com/office/drawing/2014/main" id="{4E615AF0-4117-408C-B7B7-2083B2CCA744}"/>
              </a:ext>
            </a:extLst>
          </p:cNvPr>
          <p:cNvSpPr txBox="1"/>
          <p:nvPr/>
        </p:nvSpPr>
        <p:spPr>
          <a:xfrm>
            <a:off x="154620" y="807220"/>
            <a:ext cx="8854834" cy="1446550"/>
          </a:xfrm>
          <a:prstGeom prst="rect">
            <a:avLst/>
          </a:prstGeom>
          <a:noFill/>
        </p:spPr>
        <p:txBody>
          <a:bodyPr wrap="square">
            <a:spAutoFit/>
          </a:bodyPr>
          <a:lstStyle/>
          <a:p>
            <a:pPr algn="just"/>
            <a:r>
              <a:rPr lang="vi-VN" sz="4400" b="1" i="1" dirty="0">
                <a:solidFill>
                  <a:schemeClr val="bg1"/>
                </a:solidFill>
                <a:effectLst/>
                <a:latin typeface="arial" panose="020B0604020202020204" pitchFamily="34" charset="0"/>
              </a:rPr>
              <a:t>“Thiên Chúa đã sai thiên sứ đến bịt miệng sư tử lại”.</a:t>
            </a:r>
            <a:endParaRPr lang="vi-VN" sz="4400" b="1" i="0" dirty="0">
              <a:solidFill>
                <a:schemeClr val="bg1"/>
              </a:solidFill>
              <a:effectLst/>
              <a:latin typeface="Helvetica Neue"/>
            </a:endParaRPr>
          </a:p>
        </p:txBody>
      </p:sp>
      <p:sp>
        <p:nvSpPr>
          <p:cNvPr id="12" name="TextBox 11">
            <a:extLst>
              <a:ext uri="{FF2B5EF4-FFF2-40B4-BE49-F238E27FC236}">
                <a16:creationId xmlns:a16="http://schemas.microsoft.com/office/drawing/2014/main" id="{5C9E6B1C-B8EA-4103-A465-CCD23111C888}"/>
              </a:ext>
            </a:extLst>
          </p:cNvPr>
          <p:cNvSpPr txBox="1"/>
          <p:nvPr/>
        </p:nvSpPr>
        <p:spPr>
          <a:xfrm>
            <a:off x="324775" y="2206344"/>
            <a:ext cx="9007234"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Tiên</a:t>
            </a:r>
            <a:r>
              <a:rPr lang="en-US" sz="4000" b="0" i="0" dirty="0">
                <a:solidFill>
                  <a:schemeClr val="bg1"/>
                </a:solidFill>
                <a:effectLst/>
                <a:latin typeface="Arial" panose="020B0604020202020204" pitchFamily="34" charset="0"/>
              </a:rPr>
              <a:t> tri </a:t>
            </a:r>
            <a:r>
              <a:rPr lang="en-US" sz="4000" b="0" i="0" dirty="0" err="1">
                <a:solidFill>
                  <a:schemeClr val="bg1"/>
                </a:solidFill>
                <a:effectLst/>
                <a:latin typeface="Arial" panose="020B0604020202020204" pitchFamily="34" charset="0"/>
              </a:rPr>
              <a:t>Ðaniel</a:t>
            </a:r>
            <a:r>
              <a:rPr lang="en-US" sz="4000" b="0" i="0" dirty="0">
                <a:solidFill>
                  <a:schemeClr val="bg1"/>
                </a:solidFill>
                <a:effectLst/>
                <a:latin typeface="Arial" panose="020B0604020202020204" pitchFamily="34" charset="0"/>
              </a:rPr>
              <a:t>.</a:t>
            </a:r>
            <a:endParaRPr lang="en-US" sz="3600" dirty="0">
              <a:solidFill>
                <a:schemeClr val="bg1"/>
              </a:solidFill>
            </a:endParaRPr>
          </a:p>
        </p:txBody>
      </p:sp>
    </p:spTree>
    <p:extLst>
      <p:ext uri="{BB962C8B-B14F-4D97-AF65-F5344CB8AC3E}">
        <p14:creationId xmlns:p14="http://schemas.microsoft.com/office/powerpoint/2010/main" val="1720527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690129"/>
            <a:ext cx="8534400" cy="2438400"/>
          </a:xfrm>
        </p:spPr>
        <p:txBody>
          <a:bodyPr>
            <a:normAutofit/>
          </a:bodyPr>
          <a:lstStyle/>
          <a:p>
            <a:pPr algn="just"/>
            <a:r>
              <a:rPr lang="en-US" sz="4900" b="1" i="0" dirty="0" err="1">
                <a:solidFill>
                  <a:schemeClr val="bg1"/>
                </a:solidFill>
                <a:effectLst/>
                <a:latin typeface="Arial" panose="020B0604020202020204" pitchFamily="34" charset="0"/>
              </a:rPr>
              <a:t>Ðáp</a:t>
            </a:r>
            <a:r>
              <a:rPr lang="en-US" sz="4900" b="1" i="0" dirty="0">
                <a:solidFill>
                  <a:schemeClr val="bg1"/>
                </a:solidFill>
                <a:effectLst/>
                <a:latin typeface="Arial" panose="020B0604020202020204" pitchFamily="34" charset="0"/>
              </a:rPr>
              <a:t>: </a:t>
            </a:r>
            <a:r>
              <a:rPr lang="vi-VN" sz="4900" b="0" i="0" dirty="0">
                <a:solidFill>
                  <a:srgbClr val="333333"/>
                </a:solidFill>
                <a:effectLst/>
                <a:latin typeface="Arial" panose="020B0604020202020204" pitchFamily="34" charset="0"/>
              </a:rPr>
              <a:t> </a:t>
            </a:r>
            <a:r>
              <a:rPr lang="en-US" b="1" i="0" dirty="0" err="1">
                <a:solidFill>
                  <a:schemeClr val="bg1"/>
                </a:solidFill>
                <a:effectLst/>
                <a:latin typeface="arial" panose="020B0604020202020204" pitchFamily="34" charset="0"/>
              </a:rPr>
              <a:t>Hãy</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ngợi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khen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và</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tán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tạ</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tới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muôn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đời</a:t>
            </a:r>
            <a:r>
              <a:rPr lang="en-US" b="1" i="0" dirty="0">
                <a:solidFill>
                  <a:schemeClr val="bg1"/>
                </a:solidFill>
                <a:effectLst/>
                <a:latin typeface="arial" panose="020B0604020202020204" pitchFamily="34" charset="0"/>
              </a:rPr>
              <a:t> (c. 57b).</a:t>
            </a:r>
            <a:endParaRPr lang="en-US" b="1" dirty="0">
              <a:solidFill>
                <a:schemeClr val="bg1"/>
              </a:solidFill>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7B1B11A-6F83-4AF2-A82F-8A90599E79EB}"/>
              </a:ext>
            </a:extLst>
          </p:cNvPr>
          <p:cNvSpPr txBox="1"/>
          <p:nvPr/>
        </p:nvSpPr>
        <p:spPr>
          <a:xfrm>
            <a:off x="3124200" y="285750"/>
            <a:ext cx="2743200" cy="769441"/>
          </a:xfrm>
          <a:prstGeom prst="rect">
            <a:avLst/>
          </a:prstGeom>
          <a:noFill/>
        </p:spPr>
        <p:txBody>
          <a:bodyPr wrap="square" rtlCol="0">
            <a:spAutoFit/>
          </a:bodyPr>
          <a:lstStyle/>
          <a:p>
            <a:r>
              <a:rPr lang="en-US" sz="4400" b="1" dirty="0" err="1">
                <a:solidFill>
                  <a:srgbClr val="FFFF00"/>
                </a:solidFill>
                <a:latin typeface="Arial" panose="020B0604020202020204" pitchFamily="34" charset="0"/>
                <a:cs typeface="Arial" panose="020B0604020202020204" pitchFamily="34" charset="0"/>
              </a:rPr>
              <a:t>Đáp</a:t>
            </a:r>
            <a:r>
              <a:rPr lang="en-US" sz="4400" b="1" dirty="0">
                <a:solidFill>
                  <a:srgbClr val="FFFF00"/>
                </a:solidFill>
                <a:latin typeface="Arial" panose="020B0604020202020204" pitchFamily="34" charset="0"/>
                <a:cs typeface="Arial" panose="020B0604020202020204" pitchFamily="34" charset="0"/>
              </a:rPr>
              <a:t> Ca:</a:t>
            </a:r>
          </a:p>
        </p:txBody>
      </p:sp>
      <p:sp>
        <p:nvSpPr>
          <p:cNvPr id="4" name="TextBox 3">
            <a:extLst>
              <a:ext uri="{FF2B5EF4-FFF2-40B4-BE49-F238E27FC236}">
                <a16:creationId xmlns:a16="http://schemas.microsoft.com/office/drawing/2014/main" id="{F22101A7-7A50-4267-B637-FFC602B63662}"/>
              </a:ext>
            </a:extLst>
          </p:cNvPr>
          <p:cNvSpPr txBox="1"/>
          <p:nvPr/>
        </p:nvSpPr>
        <p:spPr>
          <a:xfrm>
            <a:off x="838200" y="1049495"/>
            <a:ext cx="7620000" cy="646331"/>
          </a:xfrm>
          <a:prstGeom prst="rect">
            <a:avLst/>
          </a:prstGeom>
          <a:noFill/>
        </p:spPr>
        <p:txBody>
          <a:bodyPr wrap="square" rtlCol="0">
            <a:spAutoFit/>
          </a:bodyPr>
          <a:lstStyle/>
          <a:p>
            <a:pPr algn="ctr"/>
            <a:r>
              <a:rPr lang="en-US" sz="3600" b="0" i="0" dirty="0" err="1">
                <a:solidFill>
                  <a:schemeClr val="bg1"/>
                </a:solidFill>
                <a:effectLst/>
                <a:latin typeface="arial" panose="020B0604020202020204" pitchFamily="34" charset="0"/>
              </a:rPr>
              <a:t>Ðn</a:t>
            </a:r>
            <a:r>
              <a:rPr lang="en-US" sz="3600" b="0" i="0" dirty="0">
                <a:solidFill>
                  <a:schemeClr val="bg1"/>
                </a:solidFill>
                <a:effectLst/>
                <a:latin typeface="arial" panose="020B0604020202020204" pitchFamily="34" charset="0"/>
              </a:rPr>
              <a:t> 3, 68. 69. 70. 71. 72. 73. 74</a:t>
            </a:r>
            <a:endParaRPr lang="en-US" sz="3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478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19100" y="706515"/>
            <a:ext cx="8305800" cy="4229100"/>
          </a:xfrm>
        </p:spPr>
        <p:txBody>
          <a:bodyPr>
            <a:noAutofit/>
          </a:bodyPr>
          <a:lstStyle/>
          <a:p>
            <a:pPr algn="just"/>
            <a:r>
              <a:rPr lang="en-US" b="1" i="0" dirty="0">
                <a:solidFill>
                  <a:srgbClr val="FFFF00"/>
                </a:solidFill>
                <a:effectLst/>
                <a:latin typeface="Arial" panose="020B0604020202020204" pitchFamily="34" charset="0"/>
              </a:rPr>
              <a:t>Alleluia, alleluia! </a:t>
            </a:r>
            <a:r>
              <a:rPr lang="vi-VN" b="1" i="0" dirty="0">
                <a:solidFill>
                  <a:schemeClr val="bg1"/>
                </a:solidFill>
                <a:effectLst/>
                <a:latin typeface="Arial" panose="020B0604020202020204" pitchFamily="34" charset="0"/>
              </a:rPr>
              <a:t> </a:t>
            </a:r>
            <a:r>
              <a:rPr lang="vi-VN" b="0" i="0" dirty="0">
                <a:solidFill>
                  <a:srgbClr val="333333"/>
                </a:solidFill>
                <a:effectLst/>
                <a:latin typeface="Arial" panose="020B0604020202020204" pitchFamily="34" charset="0"/>
              </a:rPr>
              <a:t> </a:t>
            </a:r>
            <a:r>
              <a:rPr lang="vi-VN" b="1" i="0" dirty="0">
                <a:solidFill>
                  <a:schemeClr val="bg1"/>
                </a:solidFill>
                <a:effectLst/>
                <a:latin typeface="Arial" panose="020B0604020202020204" pitchFamily="34" charset="0"/>
              </a:rPr>
              <a:t> </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Các</a:t>
            </a:r>
            <a:r>
              <a:rPr lang="en-US" b="1" i="0" dirty="0">
                <a:solidFill>
                  <a:schemeClr val="bg1"/>
                </a:solidFill>
                <a:effectLst/>
                <a:latin typeface="arial" panose="020B0604020202020204" pitchFamily="34" charset="0"/>
              </a:rPr>
              <a:t> con </a:t>
            </a:r>
            <a:r>
              <a:rPr lang="en-US" b="1" i="0" dirty="0" err="1">
                <a:solidFill>
                  <a:schemeClr val="bg1"/>
                </a:solidFill>
                <a:effectLst/>
                <a:latin typeface="arial" panose="020B0604020202020204" pitchFamily="34" charset="0"/>
              </a:rPr>
              <a:t>hãy</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đứng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dậy</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và</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ngẩng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đầu</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lên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vì</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giờ</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cứu</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rỗi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các</a:t>
            </a:r>
            <a:r>
              <a:rPr lang="en-US" b="1" i="0" dirty="0">
                <a:solidFill>
                  <a:schemeClr val="bg1"/>
                </a:solidFill>
                <a:effectLst/>
                <a:latin typeface="arial" panose="020B0604020202020204" pitchFamily="34" charset="0"/>
              </a:rPr>
              <a:t> con </a:t>
            </a:r>
            <a:r>
              <a:rPr lang="en-US" b="1" i="0" dirty="0" err="1">
                <a:solidFill>
                  <a:schemeClr val="bg1"/>
                </a:solidFill>
                <a:effectLst/>
                <a:latin typeface="arial" panose="020B0604020202020204" pitchFamily="34" charset="0"/>
              </a:rPr>
              <a:t>đã</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gần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đến</a:t>
            </a:r>
            <a:r>
              <a:rPr lang="en-US" b="1" i="0" dirty="0">
                <a:solidFill>
                  <a:schemeClr val="bg1"/>
                </a:solidFill>
                <a:effectLst/>
                <a:latin typeface="arial" panose="020B0604020202020204" pitchFamily="34" charset="0"/>
              </a:rPr>
              <a:t>. –</a:t>
            </a:r>
            <a:r>
              <a:rPr lang="en-US" b="1" i="0" dirty="0">
                <a:solidFill>
                  <a:schemeClr val="bg1"/>
                </a:solidFill>
                <a:effectLst/>
                <a:latin typeface="Arial" panose="020B0604020202020204" pitchFamily="34" charset="0"/>
              </a:rPr>
              <a:t>  </a:t>
            </a:r>
            <a:r>
              <a:rPr lang="en-US" b="1" i="0" dirty="0">
                <a:solidFill>
                  <a:srgbClr val="FFFF00"/>
                </a:solidFill>
                <a:effectLst/>
                <a:latin typeface="Arial" panose="020B0604020202020204" pitchFamily="34" charset="0"/>
              </a:rPr>
              <a:t>Alleluia.</a:t>
            </a:r>
            <a:endParaRPr lang="en-US" b="1" u="sng" dirty="0">
              <a:solidFill>
                <a:srgbClr val="FFFF00"/>
              </a:solidFill>
              <a:effectLst/>
              <a:latin typeface="+mj-lt"/>
              <a:cs typeface="Times New Roman" pitchFamily="18" charset="0"/>
            </a:endParaRPr>
          </a:p>
        </p:txBody>
      </p:sp>
      <p:sp>
        <p:nvSpPr>
          <p:cNvPr id="4" name="TextBox 3">
            <a:extLst>
              <a:ext uri="{FF2B5EF4-FFF2-40B4-BE49-F238E27FC236}">
                <a16:creationId xmlns:a16="http://schemas.microsoft.com/office/drawing/2014/main" id="{583879CB-1706-4F56-B414-73544B8CA3BA}"/>
              </a:ext>
            </a:extLst>
          </p:cNvPr>
          <p:cNvSpPr txBox="1"/>
          <p:nvPr/>
        </p:nvSpPr>
        <p:spPr>
          <a:xfrm>
            <a:off x="1981200" y="171080"/>
            <a:ext cx="5943600" cy="707886"/>
          </a:xfrm>
          <a:prstGeom prst="rect">
            <a:avLst/>
          </a:prstGeom>
          <a:noFill/>
        </p:spPr>
        <p:txBody>
          <a:bodyPr wrap="square">
            <a:spAutoFit/>
          </a:bodyPr>
          <a:lstStyle/>
          <a:p>
            <a:r>
              <a:rPr lang="en-US" sz="4000" b="0" i="0" dirty="0">
                <a:solidFill>
                  <a:schemeClr val="bg1"/>
                </a:solidFill>
                <a:effectLst/>
                <a:latin typeface="Arial" panose="020B0604020202020204" pitchFamily="34" charset="0"/>
              </a:rPr>
              <a:t>Alleluia: </a:t>
            </a:r>
            <a:r>
              <a:rPr lang="en-US" sz="4000" b="0" i="0" dirty="0">
                <a:solidFill>
                  <a:schemeClr val="bg1"/>
                </a:solidFill>
                <a:effectLst/>
                <a:latin typeface="arial" panose="020B0604020202020204" pitchFamily="34" charset="0"/>
              </a:rPr>
              <a:t>Lc 21, 28</a:t>
            </a:r>
            <a:endParaRPr lang="en-US" sz="4000" dirty="0">
              <a:solidFill>
                <a:schemeClr val="bg1"/>
              </a:solidFill>
            </a:endParaRPr>
          </a:p>
        </p:txBody>
      </p:sp>
    </p:spTree>
    <p:extLst>
      <p:ext uri="{BB962C8B-B14F-4D97-AF65-F5344CB8AC3E}">
        <p14:creationId xmlns:p14="http://schemas.microsoft.com/office/powerpoint/2010/main" val="271542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6" name="Content Placeholder 5">
            <a:extLst>
              <a:ext uri="{FF2B5EF4-FFF2-40B4-BE49-F238E27FC236}">
                <a16:creationId xmlns:a16="http://schemas.microsoft.com/office/drawing/2014/main" id="{47E597C0-0A31-48A9-BA02-BDA83FF470F4}"/>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10968"/>
            <a:ext cx="9144000" cy="5169948"/>
          </a:xfrm>
        </p:spPr>
      </p:pic>
      <p:pic>
        <p:nvPicPr>
          <p:cNvPr id="11" name="Picture 10">
            <a:extLst>
              <a:ext uri="{FF2B5EF4-FFF2-40B4-BE49-F238E27FC236}">
                <a16:creationId xmlns:a16="http://schemas.microsoft.com/office/drawing/2014/main" id="{1B356B16-7F36-4F4A-8BDD-E02AA377E64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9600" y="94332"/>
            <a:ext cx="1080543" cy="1080543"/>
          </a:xfrm>
          <a:prstGeom prst="rect">
            <a:avLst/>
          </a:prstGeom>
        </p:spPr>
      </p:pic>
      <p:sp>
        <p:nvSpPr>
          <p:cNvPr id="14" name="TextBox 13">
            <a:extLst>
              <a:ext uri="{FF2B5EF4-FFF2-40B4-BE49-F238E27FC236}">
                <a16:creationId xmlns:a16="http://schemas.microsoft.com/office/drawing/2014/main" id="{EF130AF4-7EA8-4402-A5BC-FCA9AB2B3AC1}"/>
              </a:ext>
            </a:extLst>
          </p:cNvPr>
          <p:cNvSpPr txBox="1"/>
          <p:nvPr/>
        </p:nvSpPr>
        <p:spPr>
          <a:xfrm>
            <a:off x="3505200" y="3257550"/>
            <a:ext cx="4648200" cy="584775"/>
          </a:xfrm>
          <a:prstGeom prst="rect">
            <a:avLst/>
          </a:prstGeom>
          <a:noFill/>
        </p:spPr>
        <p:txBody>
          <a:bodyPr wrap="square">
            <a:spAutoFit/>
          </a:bodyPr>
          <a:lstStyle/>
          <a:p>
            <a:r>
              <a:rPr lang="en-US" sz="3200" b="1" i="0" dirty="0" err="1">
                <a:solidFill>
                  <a:srgbClr val="FFFF00"/>
                </a:solidFill>
                <a:effectLst/>
                <a:latin typeface="arial" panose="020B0604020202020204" pitchFamily="34" charset="0"/>
              </a:rPr>
              <a:t>Phúc</a:t>
            </a:r>
            <a:r>
              <a:rPr lang="en-US" sz="3200" b="1" i="0" dirty="0">
                <a:solidFill>
                  <a:srgbClr val="FFFF00"/>
                </a:solidFill>
                <a:effectLst/>
                <a:latin typeface="arial" panose="020B0604020202020204" pitchFamily="34" charset="0"/>
              </a:rPr>
              <a:t> </a:t>
            </a:r>
            <a:r>
              <a:rPr lang="en-US" sz="3200" b="1" i="0" dirty="0" err="1">
                <a:solidFill>
                  <a:srgbClr val="FFFF00"/>
                </a:solidFill>
                <a:effectLst/>
                <a:latin typeface="arial" panose="020B0604020202020204" pitchFamily="34" charset="0"/>
              </a:rPr>
              <a:t>Âm</a:t>
            </a:r>
            <a:r>
              <a:rPr lang="en-US" sz="3200" b="1" i="0" dirty="0">
                <a:solidFill>
                  <a:srgbClr val="FFFF00"/>
                </a:solidFill>
                <a:effectLst/>
                <a:latin typeface="arial" panose="020B0604020202020204" pitchFamily="34" charset="0"/>
              </a:rPr>
              <a:t>: Lc 21, 20-28</a:t>
            </a:r>
            <a:endParaRPr lang="en-US" sz="3200" b="1" dirty="0">
              <a:solidFill>
                <a:srgbClr val="FFFF00"/>
              </a:solidFill>
            </a:endParaRPr>
          </a:p>
        </p:txBody>
      </p:sp>
    </p:spTree>
    <p:extLst>
      <p:ext uri="{BB962C8B-B14F-4D97-AF65-F5344CB8AC3E}">
        <p14:creationId xmlns:p14="http://schemas.microsoft.com/office/powerpoint/2010/main" val="361455183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9619514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047750"/>
            <a:ext cx="8382000" cy="3619499"/>
          </a:xfrm>
        </p:spPr>
        <p:txBody>
          <a:bodyPr>
            <a:normAutofit/>
          </a:bodyPr>
          <a:lstStyle/>
          <a:p>
            <a:pPr algn="just"/>
            <a:r>
              <a:rPr lang="vi-VN" b="1" i="0" dirty="0">
                <a:solidFill>
                  <a:schemeClr val="bg1"/>
                </a:solidFill>
                <a:effectLst/>
                <a:latin typeface="Arial" panose="020B0604020202020204" pitchFamily="34" charset="0"/>
              </a:rPr>
              <a:t>Chúa là vua ngự trị tới muôn đời; Chúa sẽ chúc phúc cho dân Người trong cảnh thái bình.</a:t>
            </a:r>
            <a:endParaRPr lang="vi-VN" b="1" dirty="0">
              <a:solidFill>
                <a:schemeClr val="bg1"/>
              </a:solidFill>
              <a:effectLst/>
              <a:latin typeface="+mj-lt"/>
              <a:cs typeface="Times New Roman" pitchFamily="18" charset="0"/>
            </a:endParaRPr>
          </a:p>
        </p:txBody>
      </p:sp>
      <p:sp>
        <p:nvSpPr>
          <p:cNvPr id="3" name="TextBox 2">
            <a:extLst>
              <a:ext uri="{FF2B5EF4-FFF2-40B4-BE49-F238E27FC236}">
                <a16:creationId xmlns:a16="http://schemas.microsoft.com/office/drawing/2014/main" id="{8C745E0C-A35F-4DDD-A95C-64550B5F1418}"/>
              </a:ext>
            </a:extLst>
          </p:cNvPr>
          <p:cNvSpPr txBox="1"/>
          <p:nvPr/>
        </p:nvSpPr>
        <p:spPr>
          <a:xfrm>
            <a:off x="2667000" y="361950"/>
            <a:ext cx="44958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hiệp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extLst>
      <p:ext uri="{BB962C8B-B14F-4D97-AF65-F5344CB8AC3E}">
        <p14:creationId xmlns:p14="http://schemas.microsoft.com/office/powerpoint/2010/main" val="38798613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5143500"/>
          </a:xfrm>
        </p:spPr>
        <p:txBody>
          <a:bodyPr>
            <a:noAutofit/>
          </a:bodyPr>
          <a:lstStyle/>
          <a:p>
            <a:r>
              <a:rPr lang="en-US" sz="8000" b="1" dirty="0">
                <a:solidFill>
                  <a:srgbClr val="FFFF00"/>
                </a:solidFill>
                <a:effectLst/>
                <a:latin typeface="+mj-lt"/>
                <a:cs typeface="Times New Roman" pitchFamily="18" charset="0"/>
              </a:rPr>
              <a:t>Ca </a:t>
            </a:r>
            <a:r>
              <a:rPr lang="en-US" sz="8000" b="1" dirty="0" err="1">
                <a:solidFill>
                  <a:srgbClr val="FFFF00"/>
                </a:solidFill>
                <a:effectLst/>
                <a:latin typeface="+mj-lt"/>
                <a:cs typeface="Times New Roman" pitchFamily="18" charset="0"/>
              </a:rPr>
              <a:t>Kết</a:t>
            </a:r>
            <a:r>
              <a:rPr lang="en-US" sz="8000" b="1" dirty="0">
                <a:solidFill>
                  <a:srgbClr val="FFFF00"/>
                </a:solidFill>
                <a:effectLst/>
                <a:latin typeface="+mj-lt"/>
                <a:cs typeface="Times New Roman" pitchFamily="18" charset="0"/>
              </a:rPr>
              <a:t> </a:t>
            </a:r>
            <a:r>
              <a:rPr lang="en-US" sz="8000" b="1" dirty="0" err="1">
                <a:solidFill>
                  <a:srgbClr val="FFFF00"/>
                </a:solidFill>
                <a:effectLst/>
                <a:latin typeface="+mj-lt"/>
                <a:cs typeface="Times New Roman" pitchFamily="18" charset="0"/>
              </a:rPr>
              <a:t>Lễ</a:t>
            </a:r>
            <a:br>
              <a:rPr lang="en-US" sz="8000" b="0" dirty="0">
                <a:solidFill>
                  <a:srgbClr val="FFFF00"/>
                </a:solidFill>
                <a:effectLst/>
                <a:latin typeface="+mj-lt"/>
                <a:cs typeface="Times New Roman" pitchFamily="18" charset="0"/>
              </a:rPr>
            </a:br>
            <a:endParaRPr lang="vi-VN" sz="5400" b="0" dirty="0">
              <a:solidFill>
                <a:schemeClr val="bg1"/>
              </a:solidFill>
              <a:effectLst/>
              <a:latin typeface="+mj-lt"/>
              <a:cs typeface="Times New Roman" pitchFamily="18" charset="0"/>
            </a:endParaRPr>
          </a:p>
        </p:txBody>
      </p:sp>
    </p:spTree>
    <p:extLst>
      <p:ext uri="{BB962C8B-B14F-4D97-AF65-F5344CB8AC3E}">
        <p14:creationId xmlns:p14="http://schemas.microsoft.com/office/powerpoint/2010/main" val="23241549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2281</TotalTime>
  <Words>200</Words>
  <Application>Microsoft Office PowerPoint</Application>
  <PresentationFormat>On-screen Show (16:9)</PresentationFormat>
  <Paragraphs>22</Paragraphs>
  <Slides>10</Slides>
  <Notes>6</Notes>
  <HiddenSlides>0</HiddenSlides>
  <MMClips>0</MMClips>
  <ScaleCrop>false</ScaleCrop>
  <HeadingPairs>
    <vt:vector size="6" baseType="variant">
      <vt:variant>
        <vt:lpstr>Fonts Used</vt:lpstr>
      </vt:variant>
      <vt:variant>
        <vt:i4>5</vt:i4>
      </vt:variant>
      <vt:variant>
        <vt:lpstr>Theme</vt:lpstr>
      </vt:variant>
      <vt:variant>
        <vt:i4>5</vt:i4>
      </vt:variant>
      <vt:variant>
        <vt:lpstr>Slide Titles</vt:lpstr>
      </vt:variant>
      <vt:variant>
        <vt:i4>10</vt:i4>
      </vt:variant>
    </vt:vector>
  </HeadingPairs>
  <TitlesOfParts>
    <vt:vector size="20" baseType="lpstr">
      <vt:lpstr>Arial</vt:lpstr>
      <vt:lpstr>Arial</vt:lpstr>
      <vt:lpstr>Calibri</vt:lpstr>
      <vt:lpstr>Helvetica Neue</vt:lpstr>
      <vt:lpstr>UTM American Sans</vt:lpstr>
      <vt:lpstr>Office Theme</vt:lpstr>
      <vt:lpstr>5_Office Theme</vt:lpstr>
      <vt:lpstr>6_Office Theme</vt:lpstr>
      <vt:lpstr>9_Office Theme</vt:lpstr>
      <vt:lpstr>10_Office Theme</vt:lpstr>
      <vt:lpstr>PowerPoint Presentation</vt:lpstr>
      <vt:lpstr>Con chiên bị giết xứng đáng lãnh nhận quyền năng thiên tính, không ngoan, sức mạnh, danh dự và vinh quang chúc tụng. Nguyện cho Người được vinh quang, và vương quốc Người tồn tại đến muôn đời.</vt:lpstr>
      <vt:lpstr>PowerPoint Presentation</vt:lpstr>
      <vt:lpstr>Ðáp:  Hãy ngợi khen và tán tạ Chúa tới muôn đời (c. 57b).</vt:lpstr>
      <vt:lpstr>Alleluia, alleluia!    – Các con hãy đứng dậy và ngẩng đầu lên, vì giờ cứu rỗi các con đã gần đến. –  Alleluia.</vt:lpstr>
      <vt:lpstr>PowerPoint Presentation</vt:lpstr>
      <vt:lpstr>PowerPoint Presentation</vt:lpstr>
      <vt:lpstr>Chúa là vua ngự trị tới muôn đời; Chúa sẽ chúc phúc cho dân Người trong cảnh thái bình.</vt:lpstr>
      <vt:lpstr>Ca Kết Lễ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Thánh Vịnh 103 Chúa Giêsu Chịu Phép Rửa Năm C Lm Kim Long</dc:title>
  <dc:creator>Hung Nam</dc:creator>
  <cp:lastModifiedBy>PC</cp:lastModifiedBy>
  <cp:revision>189</cp:revision>
  <dcterms:created xsi:type="dcterms:W3CDTF">2021-12-05T01:20:54Z</dcterms:created>
  <dcterms:modified xsi:type="dcterms:W3CDTF">2025-10-27T21:37:18Z</dcterms:modified>
</cp:coreProperties>
</file>