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100" r:id="rId6"/>
    <p:sldId id="316" r:id="rId7"/>
    <p:sldId id="1029" r:id="rId8"/>
    <p:sldId id="1056" r:id="rId9"/>
    <p:sldId id="426" r:id="rId10"/>
    <p:sldId id="1123" r:id="rId11"/>
    <p:sldId id="1046" r:id="rId12"/>
    <p:sldId id="346" r:id="rId13"/>
    <p:sldId id="445" r:id="rId14"/>
    <p:sldId id="1124"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42D"/>
    <a:srgbClr val="009A46"/>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86370" autoAdjust="0"/>
  </p:normalViewPr>
  <p:slideViewPr>
    <p:cSldViewPr>
      <p:cViewPr varScale="1">
        <p:scale>
          <a:sx n="72" d="100"/>
          <a:sy n="72" d="100"/>
        </p:scale>
        <p:origin x="348" y="52"/>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10/27/2025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210062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37212698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6510726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10/27/2025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10/27/2025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10/27/2025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10/27/2025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10/27/2025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10/27/2025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10/27/2025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10/27/2025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10/27/2025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10/27/2025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47E597C0-0A31-48A9-BA02-BDA83FF470F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0968"/>
            <a:ext cx="9144000" cy="5169948"/>
          </a:xfrm>
        </p:spPr>
      </p:pic>
      <p:pic>
        <p:nvPicPr>
          <p:cNvPr id="11" name="Picture 10">
            <a:extLst>
              <a:ext uri="{FF2B5EF4-FFF2-40B4-BE49-F238E27FC236}">
                <a16:creationId xmlns:a16="http://schemas.microsoft.com/office/drawing/2014/main" id="{1B356B16-7F36-4F4A-8BDD-E02AA377E6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 y="94332"/>
            <a:ext cx="1080543" cy="1080543"/>
          </a:xfrm>
          <a:prstGeom prst="rect">
            <a:avLst/>
          </a:prstGeom>
        </p:spPr>
      </p:pic>
      <p:sp>
        <p:nvSpPr>
          <p:cNvPr id="14" name="TextBox 13">
            <a:extLst>
              <a:ext uri="{FF2B5EF4-FFF2-40B4-BE49-F238E27FC236}">
                <a16:creationId xmlns:a16="http://schemas.microsoft.com/office/drawing/2014/main" id="{EF130AF4-7EA8-4402-A5BC-FCA9AB2B3AC1}"/>
              </a:ext>
            </a:extLst>
          </p:cNvPr>
          <p:cNvSpPr txBox="1"/>
          <p:nvPr/>
        </p:nvSpPr>
        <p:spPr>
          <a:xfrm>
            <a:off x="1752600" y="3409950"/>
            <a:ext cx="72390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NĂM TUẦN XXXIV THƯỜNG NIÊN C</a:t>
            </a:r>
            <a:endParaRPr lang="en-US" sz="2800" b="1" dirty="0">
              <a:solidFill>
                <a:srgbClr val="FFFF00"/>
              </a:solidFill>
            </a:endParaRPr>
          </a:p>
        </p:txBody>
      </p:sp>
    </p:spTree>
    <p:extLst>
      <p:ext uri="{BB962C8B-B14F-4D97-AF65-F5344CB8AC3E}">
        <p14:creationId xmlns:p14="http://schemas.microsoft.com/office/powerpoint/2010/main" val="1973685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47E597C0-0A31-48A9-BA02-BDA83FF470F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0968"/>
            <a:ext cx="9144000" cy="5169948"/>
          </a:xfrm>
        </p:spPr>
      </p:pic>
      <p:pic>
        <p:nvPicPr>
          <p:cNvPr id="11" name="Picture 10">
            <a:extLst>
              <a:ext uri="{FF2B5EF4-FFF2-40B4-BE49-F238E27FC236}">
                <a16:creationId xmlns:a16="http://schemas.microsoft.com/office/drawing/2014/main" id="{1B356B16-7F36-4F4A-8BDD-E02AA377E6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 y="94332"/>
            <a:ext cx="1080543" cy="1080543"/>
          </a:xfrm>
          <a:prstGeom prst="rect">
            <a:avLst/>
          </a:prstGeom>
        </p:spPr>
      </p:pic>
      <p:sp>
        <p:nvSpPr>
          <p:cNvPr id="14" name="TextBox 13">
            <a:extLst>
              <a:ext uri="{FF2B5EF4-FFF2-40B4-BE49-F238E27FC236}">
                <a16:creationId xmlns:a16="http://schemas.microsoft.com/office/drawing/2014/main" id="{EF130AF4-7EA8-4402-A5BC-FCA9AB2B3AC1}"/>
              </a:ext>
            </a:extLst>
          </p:cNvPr>
          <p:cNvSpPr txBox="1"/>
          <p:nvPr/>
        </p:nvSpPr>
        <p:spPr>
          <a:xfrm>
            <a:off x="1752600" y="3409950"/>
            <a:ext cx="72390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NĂM TUẦN XXXIV THƯỜNG NIÊN C</a:t>
            </a:r>
            <a:endParaRPr lang="en-US" sz="2800" b="1" dirty="0">
              <a:solidFill>
                <a:srgbClr val="FFFF00"/>
              </a:solidFill>
            </a:endParaRPr>
          </a:p>
        </p:txBody>
      </p:sp>
    </p:spTree>
    <p:extLst>
      <p:ext uri="{BB962C8B-B14F-4D97-AF65-F5344CB8AC3E}">
        <p14:creationId xmlns:p14="http://schemas.microsoft.com/office/powerpoint/2010/main" val="430551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1450" y="971550"/>
            <a:ext cx="8801100" cy="3276599"/>
          </a:xfrm>
        </p:spPr>
        <p:txBody>
          <a:bodyPr>
            <a:noAutofit/>
          </a:bodyPr>
          <a:lstStyle/>
          <a:p>
            <a:pPr algn="just"/>
            <a:r>
              <a:rPr lang="vi-VN" sz="4000" b="1" i="0" dirty="0">
                <a:solidFill>
                  <a:schemeClr val="bg1"/>
                </a:solidFill>
                <a:effectLst/>
                <a:latin typeface="Arial" panose="020B0604020202020204" pitchFamily="34" charset="0"/>
              </a:rPr>
              <a:t>Con chiên bị giết xứng đáng lãnh nhận quyền năng thiên tính, không ngoan, sức mạnh, danh dự và vinh quang chúc tụng. Nguyện cho Người được vinh quang, và vương quốc Người tồn tại đến muôn đời.</a:t>
            </a:r>
            <a:endParaRPr lang="vi-VN" sz="4000"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286000" y="57150"/>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1" y="146760"/>
            <a:ext cx="9540635"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3600" b="0" i="0" dirty="0" err="1">
                <a:solidFill>
                  <a:schemeClr val="bg1"/>
                </a:solidFill>
                <a:effectLst/>
                <a:latin typeface="arial" panose="020B0604020202020204" pitchFamily="34" charset="0"/>
              </a:rPr>
              <a:t>Ðn</a:t>
            </a:r>
            <a:r>
              <a:rPr lang="en-US" sz="3600" b="0" i="0" dirty="0">
                <a:solidFill>
                  <a:schemeClr val="bg1"/>
                </a:solidFill>
                <a:effectLst/>
                <a:latin typeface="arial" panose="020B0604020202020204" pitchFamily="34" charset="0"/>
              </a:rPr>
              <a:t> 6, 11-27</a:t>
            </a:r>
            <a:endParaRPr lang="en-US" sz="3600" b="0" i="0" dirty="0">
              <a:solidFill>
                <a:schemeClr val="bg1"/>
              </a:solidFill>
              <a:effectLst/>
              <a:latin typeface="Arial" panose="020B0604020202020204" pitchFamily="34" charset="0"/>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5251" y="3105150"/>
            <a:ext cx="4304289" cy="2428175"/>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154620" y="807220"/>
            <a:ext cx="8854834" cy="1446550"/>
          </a:xfrm>
          <a:prstGeom prst="rect">
            <a:avLst/>
          </a:prstGeom>
          <a:noFill/>
        </p:spPr>
        <p:txBody>
          <a:bodyPr wrap="square">
            <a:spAutoFit/>
          </a:bodyPr>
          <a:lstStyle/>
          <a:p>
            <a:pPr algn="just"/>
            <a:r>
              <a:rPr lang="vi-VN" sz="4400" b="1" i="1" dirty="0">
                <a:solidFill>
                  <a:schemeClr val="bg1"/>
                </a:solidFill>
                <a:effectLst/>
                <a:latin typeface="arial" panose="020B0604020202020204" pitchFamily="34" charset="0"/>
              </a:rPr>
              <a:t>“Thiên Chúa đã sai thiên sứ đến bịt miệng sư tử lại”.</a:t>
            </a:r>
            <a:endParaRPr lang="vi-VN" sz="44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324775" y="2206344"/>
            <a:ext cx="9007234"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Ðaniel</a:t>
            </a:r>
            <a:r>
              <a:rPr lang="en-US" sz="4000" b="0" i="0" dirty="0">
                <a:solidFill>
                  <a:schemeClr val="bg1"/>
                </a:solidFill>
                <a:effectLst/>
                <a:latin typeface="Arial" panose="020B0604020202020204" pitchFamily="34" charset="0"/>
              </a:rPr>
              <a:t>.</a:t>
            </a:r>
            <a:endParaRPr lang="en-US" sz="36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690129"/>
            <a:ext cx="8534400" cy="2438400"/>
          </a:xfrm>
        </p:spPr>
        <p:txBody>
          <a:bodyPr>
            <a:normAutofit/>
          </a:bodyPr>
          <a:lstStyle/>
          <a:p>
            <a:pPr algn="just"/>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en-US" b="1" i="0" dirty="0" err="1">
                <a:solidFill>
                  <a:schemeClr val="bg1"/>
                </a:solidFill>
                <a:effectLst/>
                <a:latin typeface="arial" panose="020B0604020202020204" pitchFamily="34" charset="0"/>
              </a:rPr>
              <a:t>Hãy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ngợi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khen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tán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tạ</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tới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muôn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đời</a:t>
            </a:r>
            <a:r>
              <a:rPr lang="en-US" b="1" i="0" dirty="0">
                <a:solidFill>
                  <a:schemeClr val="bg1"/>
                </a:solidFill>
                <a:effectLst/>
                <a:latin typeface="arial" panose="020B0604020202020204" pitchFamily="34" charset="0"/>
              </a:rPr>
              <a:t> (c. 57b).</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838200" y="1049495"/>
            <a:ext cx="7620000" cy="646331"/>
          </a:xfrm>
          <a:prstGeom prst="rect">
            <a:avLst/>
          </a:prstGeom>
          <a:noFill/>
        </p:spPr>
        <p:txBody>
          <a:bodyPr wrap="square" rtlCol="0">
            <a:spAutoFit/>
          </a:bodyPr>
          <a:lstStyle/>
          <a:p>
            <a:pPr algn="ctr"/>
            <a:r>
              <a:rPr lang="en-US" sz="3600" b="0" i="0" dirty="0" err="1">
                <a:solidFill>
                  <a:schemeClr val="bg1"/>
                </a:solidFill>
                <a:effectLst/>
                <a:latin typeface="arial" panose="020B0604020202020204" pitchFamily="34" charset="0"/>
              </a:rPr>
              <a:t>Ðn</a:t>
            </a:r>
            <a:r>
              <a:rPr lang="en-US" sz="3600" b="0" i="0" dirty="0">
                <a:solidFill>
                  <a:schemeClr val="bg1"/>
                </a:solidFill>
                <a:effectLst/>
                <a:latin typeface="arial" panose="020B0604020202020204" pitchFamily="34" charset="0"/>
              </a:rPr>
              <a:t> 3, 68. 69. 70. 71. 72. 73. 74</a:t>
            </a:r>
            <a:endParaRPr lang="en-US"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19100" y="706515"/>
            <a:ext cx="8305800" cy="4229100"/>
          </a:xfrm>
        </p:spPr>
        <p:txBody>
          <a:bodyPr>
            <a:noAutofit/>
          </a:bodyPr>
          <a:lstStyle/>
          <a:p>
            <a:pPr algn="just"/>
            <a:r>
              <a:rPr lang="en-US" b="1" i="0" dirty="0">
                <a:solidFill>
                  <a:srgbClr val="FFFF00"/>
                </a:solidFill>
                <a:effectLst/>
                <a:latin typeface="Arial" panose="020B0604020202020204" pitchFamily="34" charset="0"/>
              </a:rPr>
              <a:t>Alleluia, alleluia! </a:t>
            </a:r>
            <a:r>
              <a:rPr lang="vi-VN" b="1" i="0" dirty="0">
                <a:solidFill>
                  <a:schemeClr val="bg1"/>
                </a:solidFill>
                <a:effectLst/>
                <a:latin typeface="Arial" panose="020B0604020202020204" pitchFamily="34" charset="0"/>
              </a:rPr>
              <a:t> </a:t>
            </a:r>
            <a:r>
              <a:rPr lang="vi-VN" b="0" i="0" dirty="0">
                <a:solidFill>
                  <a:srgbClr val="333333"/>
                </a:solidFill>
                <a:effectLst/>
                <a:latin typeface="Arial" panose="020B0604020202020204" pitchFamily="34" charset="0"/>
              </a:rPr>
              <a:t> </a:t>
            </a:r>
            <a:r>
              <a:rPr lang="vi-VN" b="1" i="0" dirty="0">
                <a:solidFill>
                  <a:schemeClr val="bg1"/>
                </a:solidFill>
                <a:effectLst/>
                <a:latin typeface="Arial" panose="020B0604020202020204" pitchFamily="34" charset="0"/>
              </a:rPr>
              <a:t> </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Các</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hãy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đứng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dậy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ngẩng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đầu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lên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vì</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giờ</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cứu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rỗi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các</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đã</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gần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đến</a:t>
            </a:r>
            <a:r>
              <a:rPr lang="en-US" b="1" i="0" dirty="0">
                <a:solidFill>
                  <a:schemeClr val="bg1"/>
                </a:solidFill>
                <a:effectLst/>
                <a:latin typeface="arial" panose="020B0604020202020204" pitchFamily="34" charset="0"/>
              </a:rPr>
              <a:t>. –</a:t>
            </a:r>
            <a:r>
              <a:rPr lang="en-US" b="1" i="0" dirty="0">
                <a:solidFill>
                  <a:schemeClr val="bg1"/>
                </a:solidFill>
                <a:effectLst/>
                <a:latin typeface="Arial" panose="020B0604020202020204" pitchFamily="34" charset="0"/>
              </a:rPr>
              <a:t>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
        <p:nvSpPr>
          <p:cNvPr id="4" name="TextBox 3">
            <a:extLst>
              <a:ext uri="{FF2B5EF4-FFF2-40B4-BE49-F238E27FC236}">
                <a16:creationId xmlns:a16="http://schemas.microsoft.com/office/drawing/2014/main" id="{583879CB-1706-4F56-B414-73544B8CA3BA}"/>
              </a:ext>
            </a:extLst>
          </p:cNvPr>
          <p:cNvSpPr txBox="1"/>
          <p:nvPr/>
        </p:nvSpPr>
        <p:spPr>
          <a:xfrm>
            <a:off x="1981200" y="171080"/>
            <a:ext cx="5943600" cy="707886"/>
          </a:xfrm>
          <a:prstGeom prst="rect">
            <a:avLst/>
          </a:prstGeom>
          <a:noFill/>
        </p:spPr>
        <p:txBody>
          <a:bodyPr wrap="square">
            <a:spAutoFit/>
          </a:bodyPr>
          <a:lstStyle/>
          <a:p>
            <a:r>
              <a:rPr lang="en-US" sz="4000" b="0" i="0" dirty="0">
                <a:solidFill>
                  <a:schemeClr val="bg1"/>
                </a:solidFill>
                <a:effectLst/>
                <a:latin typeface="Arial" panose="020B0604020202020204" pitchFamily="34" charset="0"/>
              </a:rPr>
              <a:t>Alleluia: </a:t>
            </a:r>
            <a:r>
              <a:rPr lang="en-US" sz="4000" b="0" i="0" dirty="0">
                <a:solidFill>
                  <a:schemeClr val="bg1"/>
                </a:solidFill>
                <a:effectLst/>
                <a:latin typeface="arial" panose="020B0604020202020204" pitchFamily="34" charset="0"/>
              </a:rPr>
              <a:t>Lc 21, 28</a:t>
            </a:r>
            <a:endParaRPr lang="en-US" sz="4000" dirty="0">
              <a:solidFill>
                <a:schemeClr val="bg1"/>
              </a:solidFill>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47E597C0-0A31-48A9-BA02-BDA83FF470F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0968"/>
            <a:ext cx="9144000" cy="5169948"/>
          </a:xfrm>
        </p:spPr>
      </p:pic>
      <p:pic>
        <p:nvPicPr>
          <p:cNvPr id="11" name="Picture 10">
            <a:extLst>
              <a:ext uri="{FF2B5EF4-FFF2-40B4-BE49-F238E27FC236}">
                <a16:creationId xmlns:a16="http://schemas.microsoft.com/office/drawing/2014/main" id="{1B356B16-7F36-4F4A-8BDD-E02AA377E6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 y="94332"/>
            <a:ext cx="1080543" cy="1080543"/>
          </a:xfrm>
          <a:prstGeom prst="rect">
            <a:avLst/>
          </a:prstGeom>
        </p:spPr>
      </p:pic>
      <p:sp>
        <p:nvSpPr>
          <p:cNvPr id="14" name="TextBox 13">
            <a:extLst>
              <a:ext uri="{FF2B5EF4-FFF2-40B4-BE49-F238E27FC236}">
                <a16:creationId xmlns:a16="http://schemas.microsoft.com/office/drawing/2014/main" id="{EF130AF4-7EA8-4402-A5BC-FCA9AB2B3AC1}"/>
              </a:ext>
            </a:extLst>
          </p:cNvPr>
          <p:cNvSpPr txBox="1"/>
          <p:nvPr/>
        </p:nvSpPr>
        <p:spPr>
          <a:xfrm>
            <a:off x="3505200" y="3257550"/>
            <a:ext cx="4648200" cy="584775"/>
          </a:xfrm>
          <a:prstGeom prst="rect">
            <a:avLst/>
          </a:prstGeom>
          <a:noFill/>
        </p:spPr>
        <p:txBody>
          <a:bodyPr wrap="square">
            <a:spAutoFit/>
          </a:bodyPr>
          <a:lstStyle/>
          <a:p>
            <a:r>
              <a:rPr lang="en-US" sz="3200" b="1" i="0" dirty="0" err="1">
                <a:solidFill>
                  <a:srgbClr val="FFFF00"/>
                </a:solidFill>
                <a:effectLst/>
                <a:latin typeface="arial" panose="020B0604020202020204" pitchFamily="34" charset="0"/>
              </a:rPr>
              <a:t>Phúc</a:t>
            </a:r>
            <a:r>
              <a:rPr lang="en-US" sz="3200" b="1" i="0" dirty="0">
                <a:solidFill>
                  <a:srgbClr val="FFFF00"/>
                </a:solidFill>
                <a:effectLst/>
                <a:latin typeface="arial" panose="020B0604020202020204" pitchFamily="34" charset="0"/>
              </a:rPr>
              <a:t> </a:t>
            </a:r>
            <a:r>
              <a:rPr lang="en-US" sz="3200" b="1" i="0" dirty="0" err="1">
                <a:solidFill>
                  <a:srgbClr val="FFFF00"/>
                </a:solidFill>
                <a:effectLst/>
                <a:latin typeface="arial" panose="020B0604020202020204" pitchFamily="34" charset="0"/>
              </a:rPr>
              <a:t>Âm</a:t>
            </a:r>
            <a:r>
              <a:rPr lang="en-US" sz="3200" b="1" i="0" dirty="0">
                <a:solidFill>
                  <a:srgbClr val="FFFF00"/>
                </a:solidFill>
                <a:effectLst/>
                <a:latin typeface="arial" panose="020B0604020202020204" pitchFamily="34" charset="0"/>
              </a:rPr>
              <a:t>: Lc 21, 20-28</a:t>
            </a:r>
            <a:endParaRPr lang="en-US" sz="3200" b="1" dirty="0">
              <a:solidFill>
                <a:srgbClr val="FFFF00"/>
              </a:solidFill>
            </a:endParaRPr>
          </a:p>
        </p:txBody>
      </p:sp>
    </p:spTree>
    <p:extLst>
      <p:ext uri="{BB962C8B-B14F-4D97-AF65-F5344CB8AC3E}">
        <p14:creationId xmlns:p14="http://schemas.microsoft.com/office/powerpoint/2010/main" val="36145518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047750"/>
            <a:ext cx="8382000" cy="3619499"/>
          </a:xfrm>
        </p:spPr>
        <p:txBody>
          <a:bodyPr>
            <a:normAutofit/>
          </a:bodyPr>
          <a:lstStyle/>
          <a:p>
            <a:pPr algn="just"/>
            <a:r>
              <a:rPr lang="vi-VN" b="1" i="0" dirty="0">
                <a:solidFill>
                  <a:schemeClr val="bg1"/>
                </a:solidFill>
                <a:effectLst/>
                <a:latin typeface="Arial" panose="020B0604020202020204" pitchFamily="34" charset="0"/>
              </a:rPr>
              <a:t>Chúa là vua ngự trị tới muôn đời; Chúa sẽ chúc phúc cho dân Người trong cảnh thái bình.</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667000" y="36195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2281</TotalTime>
  <Words>200</Words>
  <Application>Microsoft Office PowerPoint</Application>
  <PresentationFormat>On-screen Show (16:9)</PresentationFormat>
  <Paragraphs>22</Paragraphs>
  <Slides>10</Slides>
  <Notes>6</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10</vt:i4>
      </vt:variant>
    </vt:vector>
  </HeadingPairs>
  <TitlesOfParts>
    <vt:vector size="20" baseType="lpstr">
      <vt:lpstr>Arial</vt: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Con chiên bị giết xứng đáng lãnh nhận quyền năng thiên tính, không ngoan, sức mạnh, danh dự và vinh quang chúc tụng. Nguyện cho Người được vinh quang, và vương quốc Người tồn tại đến muôn đời.</vt:lpstr>
      <vt:lpstr>PowerPoint Presentation</vt:lpstr>
      <vt:lpstr>Ðáp:  Hãy ngợi khen và tán tạ Chúa tới muôn đời (c. 57b).</vt:lpstr>
      <vt:lpstr>Alleluia, alleluia!    – Các con hãy đứng dậy và ngẩng đầu lên, vì giờ cứu rỗi các con đã gần đến. –  Alleluia.</vt:lpstr>
      <vt:lpstr>PowerPoint Presentation</vt:lpstr>
      <vt:lpstr>PowerPoint Presentation</vt:lpstr>
      <vt:lpstr>Chúa là vua ngự trị tới muôn đời; Chúa sẽ chúc phúc cho dân Người trong cảnh thái bình.</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189</cp:revision>
  <dcterms:created xsi:type="dcterms:W3CDTF">2021-12-05T01:20:54Z</dcterms:created>
  <dcterms:modified xsi:type="dcterms:W3CDTF">2025-10-27T21:37:18Z</dcterms:modified>
</cp:coreProperties>
</file>