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6" r:id="rId11"/>
    <p:sldId id="1046" r:id="rId12"/>
    <p:sldId id="346" r:id="rId13"/>
    <p:sldId id="445" r:id="rId14"/>
    <p:sldId id="1097"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2D"/>
    <a:srgbClr val="009A46"/>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370" autoAdjust="0"/>
  </p:normalViewPr>
  <p:slideViewPr>
    <p:cSldViewPr>
      <p:cViewPr varScale="1">
        <p:scale>
          <a:sx n="72" d="100"/>
          <a:sy n="72" d="100"/>
        </p:scale>
        <p:origin x="348" y="68"/>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9/17/2025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811547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302450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9/17/2025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743AC727-A9E2-4791-A14B-FDE4474D089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44000" cy="5163290"/>
          </a:xfrm>
        </p:spPr>
      </p:pic>
      <p:pic>
        <p:nvPicPr>
          <p:cNvPr id="12" name="Picture 11">
            <a:extLst>
              <a:ext uri="{FF2B5EF4-FFF2-40B4-BE49-F238E27FC236}">
                <a16:creationId xmlns:a16="http://schemas.microsoft.com/office/drawing/2014/main" id="{2B447C7A-E376-4289-9DE1-DEB965B415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sp>
        <p:nvSpPr>
          <p:cNvPr id="14" name="TextBox 13">
            <a:extLst>
              <a:ext uri="{FF2B5EF4-FFF2-40B4-BE49-F238E27FC236}">
                <a16:creationId xmlns:a16="http://schemas.microsoft.com/office/drawing/2014/main" id="{43FDE497-5141-46E5-BCA0-B9DF146F90BA}"/>
              </a:ext>
            </a:extLst>
          </p:cNvPr>
          <p:cNvSpPr txBox="1"/>
          <p:nvPr/>
        </p:nvSpPr>
        <p:spPr>
          <a:xfrm>
            <a:off x="1706362" y="3181350"/>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BA TUẦN XXV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743AC727-A9E2-4791-A14B-FDE4474D089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44000" cy="5163290"/>
          </a:xfrm>
        </p:spPr>
      </p:pic>
      <p:pic>
        <p:nvPicPr>
          <p:cNvPr id="12" name="Picture 11">
            <a:extLst>
              <a:ext uri="{FF2B5EF4-FFF2-40B4-BE49-F238E27FC236}">
                <a16:creationId xmlns:a16="http://schemas.microsoft.com/office/drawing/2014/main" id="{2B447C7A-E376-4289-9DE1-DEB965B415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sp>
        <p:nvSpPr>
          <p:cNvPr id="14" name="TextBox 13">
            <a:extLst>
              <a:ext uri="{FF2B5EF4-FFF2-40B4-BE49-F238E27FC236}">
                <a16:creationId xmlns:a16="http://schemas.microsoft.com/office/drawing/2014/main" id="{43FDE497-5141-46E5-BCA0-B9DF146F90BA}"/>
              </a:ext>
            </a:extLst>
          </p:cNvPr>
          <p:cNvSpPr txBox="1"/>
          <p:nvPr/>
        </p:nvSpPr>
        <p:spPr>
          <a:xfrm>
            <a:off x="1706362" y="3181350"/>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BA TUẦN XXV THƯỜNG NIÊN C</a:t>
            </a:r>
            <a:endParaRPr lang="en-US" sz="2800" b="1" dirty="0">
              <a:solidFill>
                <a:srgbClr val="FFFF00"/>
              </a:solidFill>
            </a:endParaRPr>
          </a:p>
        </p:txBody>
      </p:sp>
    </p:spTree>
    <p:extLst>
      <p:ext uri="{BB962C8B-B14F-4D97-AF65-F5344CB8AC3E}">
        <p14:creationId xmlns:p14="http://schemas.microsoft.com/office/powerpoint/2010/main" val="38543915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200150"/>
            <a:ext cx="8801100" cy="3276599"/>
          </a:xfrm>
        </p:spPr>
        <p:txBody>
          <a:bodyPr>
            <a:noAutofit/>
          </a:bodyPr>
          <a:lstStyle/>
          <a:p>
            <a:pPr algn="just"/>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phán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phần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rỗi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dân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kêu</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cầu</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trong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mọi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gian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truân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nhậm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lời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sẽ</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đến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muôn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đời</a:t>
            </a:r>
            <a:r>
              <a:rPr lang="en-US" b="1" i="0" dirty="0">
                <a:solidFill>
                  <a:schemeClr val="bg1"/>
                </a:solidFill>
                <a:effectLst/>
                <a:latin typeface="Arial" panose="020B0604020202020204" pitchFamily="34" charset="0"/>
              </a:rPr>
              <a:t>.</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86000" y="251252"/>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171537" y="13335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53434"/>
                </a:solidFill>
                <a:effectLst/>
                <a:latin typeface="Arial" panose="020B0604020202020204" pitchFamily="34" charset="0"/>
              </a:rPr>
              <a:t> </a:t>
            </a:r>
            <a:r>
              <a:rPr lang="es-ES" sz="4000" b="0" i="0" dirty="0" err="1">
                <a:solidFill>
                  <a:schemeClr val="bg1"/>
                </a:solidFill>
                <a:effectLst/>
                <a:latin typeface="Arial" panose="020B0604020202020204" pitchFamily="34" charset="0"/>
              </a:rPr>
              <a:t>Esd</a:t>
            </a:r>
            <a:r>
              <a:rPr lang="es-ES" sz="4000" b="0" i="0" dirty="0">
                <a:solidFill>
                  <a:schemeClr val="bg1"/>
                </a:solidFill>
                <a:effectLst/>
                <a:latin typeface="Arial" panose="020B0604020202020204" pitchFamily="34" charset="0"/>
              </a:rPr>
              <a:t> 6, 7-8. 12b. 14-20</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876550"/>
            <a:ext cx="4253397" cy="2399466"/>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323439"/>
          </a:xfrm>
          <a:prstGeom prst="rect">
            <a:avLst/>
          </a:prstGeom>
          <a:noFill/>
        </p:spPr>
        <p:txBody>
          <a:bodyPr wrap="square">
            <a:spAutoFit/>
          </a:bodyPr>
          <a:lstStyle/>
          <a:p>
            <a:pPr algn="just"/>
            <a:r>
              <a:rPr lang="vi-VN" sz="4000" b="1" i="1" dirty="0">
                <a:solidFill>
                  <a:schemeClr val="bg1"/>
                </a:solidFill>
                <a:effectLst/>
                <a:latin typeface="Arial" panose="020B0604020202020204" pitchFamily="34" charset="0"/>
              </a:rPr>
              <a:t>“Họ hoàn tất việc xây cất nhà Chúa và mừng lễ Vượt Qua”.</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71537" y="2054424"/>
            <a:ext cx="5410200" cy="707886"/>
          </a:xfrm>
          <a:prstGeom prst="rect">
            <a:avLst/>
          </a:prstGeom>
          <a:noFill/>
        </p:spPr>
        <p:txBody>
          <a:bodyPr wrap="square">
            <a:spAutoFit/>
          </a:bodyPr>
          <a:lstStyle/>
          <a:p>
            <a:r>
              <a:rPr lang="en-US" sz="4000" b="0" i="0" dirty="0" err="1">
                <a:solidFill>
                  <a:schemeClr val="bg1"/>
                </a:solidFill>
                <a:effectLst/>
                <a:latin typeface="Arial" panose="020B0604020202020204" pitchFamily="34" charset="0"/>
              </a:rPr>
              <a:t>Trích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sách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Esdra</a:t>
            </a:r>
            <a:r>
              <a:rPr lang="en-US" sz="4000" b="0" i="0" dirty="0">
                <a:solidFill>
                  <a:schemeClr val="bg1"/>
                </a:solidFill>
                <a:effectLst/>
                <a:latin typeface="Arial" panose="020B0604020202020204" pitchFamily="34" charset="0"/>
              </a:rPr>
              <a:t>.</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Tôi vui mừng khi người ta nói với tôi: “Chúng ta sẽ tiến vào nhà Chúa”</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1676400" y="1123950"/>
            <a:ext cx="5791200" cy="646331"/>
          </a:xfrm>
          <a:prstGeom prst="rect">
            <a:avLst/>
          </a:prstGeom>
          <a:noFill/>
        </p:spPr>
        <p:txBody>
          <a:bodyPr wrap="square" rtlCol="0">
            <a:spAutoFit/>
          </a:bodyPr>
          <a:lstStyle/>
          <a:p>
            <a:r>
              <a:rPr lang="da-DK" sz="3600" b="0" i="0" dirty="0">
                <a:solidFill>
                  <a:schemeClr val="bg1"/>
                </a:solidFill>
                <a:effectLst/>
                <a:latin typeface="Arial" panose="020B0604020202020204" pitchFamily="34" charset="0"/>
              </a:rPr>
              <a:t>Tv 121, 1-2. 3-4a. 4b-5</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en-US" b="0" i="0" dirty="0">
                <a:solidFill>
                  <a:srgbClr val="333333"/>
                </a:solidFill>
                <a:effectLst/>
                <a:latin typeface="Arial" panose="020B0604020202020204" pitchFamily="34" charset="0"/>
              </a:rPr>
              <a:t> </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Lạy</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xin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giáo</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huấn</a:t>
            </a:r>
            <a:r>
              <a:rPr lang="en-US" b="1" i="0" dirty="0">
                <a:solidFill>
                  <a:schemeClr val="bg1"/>
                </a:solidFill>
                <a:effectLst/>
                <a:latin typeface="Arial" panose="020B0604020202020204" pitchFamily="34" charset="0"/>
              </a:rPr>
              <a:t> con, </a:t>
            </a:r>
            <a:r>
              <a:rPr lang="en-US" b="1" i="0" dirty="0" err="1">
                <a:solidFill>
                  <a:schemeClr val="bg1"/>
                </a:solidFill>
                <a:effectLst/>
                <a:latin typeface="Arial" panose="020B0604020202020204" pitchFamily="34" charset="0"/>
              </a:rPr>
              <a:t>để</a:t>
            </a:r>
            <a:r>
              <a:rPr lang="en-US" b="1" i="0" dirty="0">
                <a:solidFill>
                  <a:schemeClr val="bg1"/>
                </a:solidFill>
                <a:effectLst/>
                <a:latin typeface="Arial" panose="020B0604020202020204" pitchFamily="34" charset="0"/>
              </a:rPr>
              <a:t> con </a:t>
            </a:r>
            <a:r>
              <a:rPr lang="en-US" b="1" i="0" dirty="0" err="1">
                <a:solidFill>
                  <a:schemeClr val="bg1"/>
                </a:solidFill>
                <a:effectLst/>
                <a:latin typeface="Arial" panose="020B0604020202020204" pitchFamily="34" charset="0"/>
              </a:rPr>
              <a:t>tuân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cứ</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luật</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pháp</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để</a:t>
            </a:r>
            <a:r>
              <a:rPr lang="en-US" b="1" i="0" dirty="0">
                <a:solidFill>
                  <a:schemeClr val="bg1"/>
                </a:solidFill>
                <a:effectLst/>
                <a:latin typeface="Arial" panose="020B0604020202020204" pitchFamily="34" charset="0"/>
              </a:rPr>
              <a:t> con </a:t>
            </a:r>
            <a:r>
              <a:rPr lang="en-US" b="1" i="0" dirty="0" err="1">
                <a:solidFill>
                  <a:schemeClr val="bg1"/>
                </a:solidFill>
                <a:effectLst/>
                <a:latin typeface="Arial" panose="020B0604020202020204" pitchFamily="34" charset="0"/>
              </a:rPr>
              <a:t>hết</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lòng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vâng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theo</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luật</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đó</a:t>
            </a:r>
            <a:r>
              <a:rPr lang="en-US" b="1" i="0" dirty="0">
                <a:solidFill>
                  <a:schemeClr val="bg1"/>
                </a:solidFill>
                <a:effectLst/>
                <a:latin typeface="Arial" panose="020B0604020202020204" pitchFamily="34" charset="0"/>
              </a:rPr>
              <a:t>. –</a:t>
            </a:r>
            <a:r>
              <a:rPr lang="vi-VN" b="1" i="0" dirty="0">
                <a:solidFill>
                  <a:schemeClr val="bg1"/>
                </a:solidFill>
                <a:effectLst/>
                <a:latin typeface="Arial" panose="020B0604020202020204" pitchFamily="34" charset="0"/>
              </a:rPr>
              <a:t>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743AC727-A9E2-4791-A14B-FDE4474D089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44000" cy="5163290"/>
          </a:xfrm>
        </p:spPr>
      </p:pic>
      <p:pic>
        <p:nvPicPr>
          <p:cNvPr id="12" name="Picture 11">
            <a:extLst>
              <a:ext uri="{FF2B5EF4-FFF2-40B4-BE49-F238E27FC236}">
                <a16:creationId xmlns:a16="http://schemas.microsoft.com/office/drawing/2014/main" id="{2B447C7A-E376-4289-9DE1-DEB965B415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sp>
        <p:nvSpPr>
          <p:cNvPr id="14" name="TextBox 13">
            <a:extLst>
              <a:ext uri="{FF2B5EF4-FFF2-40B4-BE49-F238E27FC236}">
                <a16:creationId xmlns:a16="http://schemas.microsoft.com/office/drawing/2014/main" id="{43FDE497-5141-46E5-BCA0-B9DF146F90BA}"/>
              </a:ext>
            </a:extLst>
          </p:cNvPr>
          <p:cNvSpPr txBox="1"/>
          <p:nvPr/>
        </p:nvSpPr>
        <p:spPr>
          <a:xfrm>
            <a:off x="4114800" y="3257550"/>
            <a:ext cx="4008638"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Lc 8, 19-21</a:t>
            </a:r>
            <a:endParaRPr lang="en-US" sz="2800" b="1" dirty="0">
              <a:solidFill>
                <a:srgbClr val="FFFF00"/>
              </a:solidFill>
            </a:endParaRPr>
          </a:p>
        </p:txBody>
      </p:sp>
    </p:spTree>
    <p:extLst>
      <p:ext uri="{BB962C8B-B14F-4D97-AF65-F5344CB8AC3E}">
        <p14:creationId xmlns:p14="http://schemas.microsoft.com/office/powerpoint/2010/main" val="23157329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fontScale="90000"/>
          </a:bodyPr>
          <a:lstStyle/>
          <a:p>
            <a:pPr algn="just"/>
            <a:r>
              <a:rPr lang="vi-VN" b="1" i="0" dirty="0">
                <a:solidFill>
                  <a:schemeClr val="bg1"/>
                </a:solidFill>
                <a:effectLst/>
                <a:latin typeface="Arial" panose="020B0604020202020204" pitchFamily="34" charset="0"/>
              </a:rPr>
              <a:t>Chúa đã ban bố các huấn lệnh, để chúng tôi được tuân giữ hết sức ân cần. Nguyện cho đường nẻo tôi vững chắc, để tuân giữ thánh chỉ của Chúa.</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1542</TotalTime>
  <Words>208</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Chúa phán: Ta là phần rỗi của dân Ta. Họ đã kêu cầu Ta trong mọi nỗi gian truân. Ta đã nhậm lời họ, và Ta sẽ là Chúa của họ đến muôn đời.</vt:lpstr>
      <vt:lpstr>PowerPoint Presentation</vt:lpstr>
      <vt:lpstr>Ðáp:  Tôi vui mừng khi người ta nói với tôi: “Chúng ta sẽ tiến vào nhà Chúa”</vt:lpstr>
      <vt:lpstr>Alleluia, alleluia!  – Lạy Chúa, xin giáo huấn con, để con tuân cứ luật pháp của Chúa và để con hết lòng vâng theo luật đó. –  Alleluia.</vt:lpstr>
      <vt:lpstr>PowerPoint Presentation</vt:lpstr>
      <vt:lpstr>PowerPoint Presentation</vt:lpstr>
      <vt:lpstr>Chúa đã ban bố các huấn lệnh, để chúng tôi được tuân giữ hết sức ân cần. Nguyện cho đường nẻo tôi vững chắc, để tuân giữ thánh chỉ của Chúa.</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168</cp:revision>
  <dcterms:created xsi:type="dcterms:W3CDTF">2021-12-05T01:20:54Z</dcterms:created>
  <dcterms:modified xsi:type="dcterms:W3CDTF">2025-09-16T22:58:49Z</dcterms:modified>
</cp:coreProperties>
</file>